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4" r:id="rId4"/>
    <p:sldMasterId id="2147483668" r:id="rId5"/>
    <p:sldMasterId id="2147483672" r:id="rId6"/>
    <p:sldMasterId id="2147483676" r:id="rId7"/>
    <p:sldMasterId id="2147483680" r:id="rId8"/>
    <p:sldMasterId id="2147483684" r:id="rId9"/>
    <p:sldMasterId id="2147483688" r:id="rId10"/>
    <p:sldMasterId id="2147483692" r:id="rId11"/>
  </p:sldMasterIdLst>
  <p:notesMasterIdLst>
    <p:notesMasterId r:id="rId13"/>
  </p:notesMasterIdLst>
  <p:sldIdLst>
    <p:sldId id="470" r:id="rId12"/>
    <p:sldId id="471" r:id="rId14"/>
    <p:sldId id="352" r:id="rId15"/>
    <p:sldId id="515" r:id="rId16"/>
    <p:sldId id="516" r:id="rId17"/>
    <p:sldId id="529" r:id="rId18"/>
    <p:sldId id="530" r:id="rId19"/>
    <p:sldId id="531" r:id="rId20"/>
    <p:sldId id="532" r:id="rId21"/>
    <p:sldId id="534" r:id="rId22"/>
    <p:sldId id="535" r:id="rId23"/>
    <p:sldId id="533" r:id="rId24"/>
    <p:sldId id="537" r:id="rId25"/>
    <p:sldId id="538" r:id="rId26"/>
    <p:sldId id="539" r:id="rId27"/>
    <p:sldId id="540" r:id="rId28"/>
    <p:sldId id="541" r:id="rId29"/>
    <p:sldId id="542" r:id="rId30"/>
    <p:sldId id="543" r:id="rId31"/>
    <p:sldId id="297" r:id="rId32"/>
  </p:sldIdLst>
  <p:sldSz cx="12190095" cy="685927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B9A8"/>
    <a:srgbClr val="11A49E"/>
    <a:srgbClr val="3296A8"/>
    <a:srgbClr val="6D8AAB"/>
    <a:srgbClr val="31709C"/>
    <a:srgbClr val="7697B3"/>
    <a:srgbClr val="6FA094"/>
    <a:srgbClr val="94BCB4"/>
    <a:srgbClr val="59503C"/>
    <a:srgbClr val="1FBC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88" autoAdjust="0"/>
    <p:restoredTop sz="97778" autoAdjust="0"/>
  </p:normalViewPr>
  <p:slideViewPr>
    <p:cSldViewPr snapToGrid="0" showGuides="1">
      <p:cViewPr varScale="1">
        <p:scale>
          <a:sx n="106" d="100"/>
          <a:sy n="106" d="100"/>
        </p:scale>
        <p:origin x="630" y="114"/>
      </p:cViewPr>
      <p:guideLst>
        <p:guide orient="horz" pos="2153"/>
        <p:guide pos="3839"/>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8.xml"/><Relationship Id="rId8" Type="http://schemas.openxmlformats.org/officeDocument/2006/relationships/slideMaster" Target="slideMasters/slideMaster7.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0.xml"/><Relationship Id="rId31" Type="http://schemas.openxmlformats.org/officeDocument/2006/relationships/slide" Target="slides/slide19.xml"/><Relationship Id="rId30" Type="http://schemas.openxmlformats.org/officeDocument/2006/relationships/slide" Target="slides/slide18.xml"/><Relationship Id="rId3" Type="http://schemas.openxmlformats.org/officeDocument/2006/relationships/slideMaster" Target="slideMasters/slideMaster2.xml"/><Relationship Id="rId29" Type="http://schemas.openxmlformats.org/officeDocument/2006/relationships/slide" Target="slides/slide17.xml"/><Relationship Id="rId28" Type="http://schemas.openxmlformats.org/officeDocument/2006/relationships/slide" Target="slides/slide16.xml"/><Relationship Id="rId27" Type="http://schemas.openxmlformats.org/officeDocument/2006/relationships/slide" Target="slides/slide15.xml"/><Relationship Id="rId26" Type="http://schemas.openxmlformats.org/officeDocument/2006/relationships/slide" Target="slides/slide14.xml"/><Relationship Id="rId25" Type="http://schemas.openxmlformats.org/officeDocument/2006/relationships/slide" Target="slides/slide13.xml"/><Relationship Id="rId24" Type="http://schemas.openxmlformats.org/officeDocument/2006/relationships/slide" Target="slides/slide12.xml"/><Relationship Id="rId23" Type="http://schemas.openxmlformats.org/officeDocument/2006/relationships/slide" Target="slides/slide11.xml"/><Relationship Id="rId22" Type="http://schemas.openxmlformats.org/officeDocument/2006/relationships/slide" Target="slides/slide10.xml"/><Relationship Id="rId21" Type="http://schemas.openxmlformats.org/officeDocument/2006/relationships/slide" Target="slides/slide9.xml"/><Relationship Id="rId20" Type="http://schemas.openxmlformats.org/officeDocument/2006/relationships/slide" Target="slides/slide8.xml"/><Relationship Id="rId2" Type="http://schemas.openxmlformats.org/officeDocument/2006/relationships/theme" Target="theme/theme1.xml"/><Relationship Id="rId19" Type="http://schemas.openxmlformats.org/officeDocument/2006/relationships/slide" Target="slides/slide7.xml"/><Relationship Id="rId18" Type="http://schemas.openxmlformats.org/officeDocument/2006/relationships/slide" Target="slides/slide6.xml"/><Relationship Id="rId17" Type="http://schemas.openxmlformats.org/officeDocument/2006/relationships/slide" Target="slides/slide5.xml"/><Relationship Id="rId16" Type="http://schemas.openxmlformats.org/officeDocument/2006/relationships/slide" Target="slides/slide4.xml"/><Relationship Id="rId15" Type="http://schemas.openxmlformats.org/officeDocument/2006/relationships/slide" Target="slides/slide3.xml"/><Relationship Id="rId14" Type="http://schemas.openxmlformats.org/officeDocument/2006/relationships/slide" Target="slides/slide2.xml"/><Relationship Id="rId13" Type="http://schemas.openxmlformats.org/officeDocument/2006/relationships/notesMaster" Target="notesMasters/notesMaster1.xml"/><Relationship Id="rId12" Type="http://schemas.openxmlformats.org/officeDocument/2006/relationships/slide" Target="slides/slide1.xml"/><Relationship Id="rId11" Type="http://schemas.openxmlformats.org/officeDocument/2006/relationships/slideMaster" Target="slideMasters/slideMaster10.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2B9FAE86-96E7-4488-A6FE-FF47033FE321}" type="doc">
      <dgm:prSet loTypeId="urn:microsoft.com/office/officeart/2005/8/layout/default#3" loCatId="list" qsTypeId="urn:microsoft.com/office/officeart/2005/8/quickstyle/simple1#3" qsCatId="simple" csTypeId="urn:microsoft.com/office/officeart/2005/8/colors/colorful1#3" csCatId="colorful" phldr="1"/>
      <dgm:spPr/>
      <dgm:t>
        <a:bodyPr/>
        <a:lstStyle/>
        <a:p>
          <a:endParaRPr lang="zh-CN" altLang="en-US"/>
        </a:p>
      </dgm:t>
    </dgm:pt>
    <dgm:pt modelId="{2ABB253F-3C88-413F-BC66-821A72F3D8DD}">
      <dgm:prSet phldrT="[文本]" phldr="0" custT="1"/>
      <dgm:spPr/>
      <dgm:t>
        <a:bodyPr vert="horz" wrap="square"/>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a:lnSpc>
              <a:spcPct val="100000"/>
            </a:lnSpc>
            <a:spcBef>
              <a:spcPct val="0"/>
            </a:spcBef>
            <a:spcAft>
              <a:spcPct val="35000"/>
            </a:spcAft>
          </a:pPr>
          <a:r>
            <a:rPr lang="zh-CN" sz="2800" dirty="0"/>
            <a:t>常见的动植物</a:t>
          </a:r>
          <a:endParaRPr lang="zh-CN" altLang="en-US" sz="2800" dirty="0"/>
        </a:p>
      </dgm:t>
    </dgm:pt>
    <dgm:pt modelId="{3E7064D8-B546-411D-A3A4-AD02214B24DC}" cxnId="{501B4A73-B587-4FE9-B1A3-CC4A0A15C600}" type="parTrans">
      <dgm:prSet/>
      <dgm:spPr/>
      <dgm:t>
        <a:bodyPr/>
        <a:lstStyle/>
        <a:p>
          <a:endParaRPr lang="zh-CN" altLang="en-US"/>
        </a:p>
      </dgm:t>
    </dgm:pt>
    <dgm:pt modelId="{F5D3AADE-9366-4B23-894B-A28F102A0255}" cxnId="{501B4A73-B587-4FE9-B1A3-CC4A0A15C600}" type="sibTrans">
      <dgm:prSet/>
      <dgm:spPr/>
      <dgm:t>
        <a:bodyPr/>
        <a:lstStyle/>
        <a:p>
          <a:endParaRPr lang="zh-CN" altLang="en-US"/>
        </a:p>
      </dgm:t>
    </dgm:pt>
    <dgm:pt modelId="{CAEC0313-B2C1-471A-9816-D847E5F46BB8}">
      <dgm:prSet phldrT="[文本]" phldr="0" custT="1"/>
      <dgm:spPr/>
      <dgm:t>
        <a:bodyPr vert="horz" wrap="square"/>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a:lnSpc>
              <a:spcPct val="100000"/>
            </a:lnSpc>
            <a:spcBef>
              <a:spcPct val="0"/>
            </a:spcBef>
            <a:spcAft>
              <a:spcPct val="35000"/>
            </a:spcAft>
          </a:pPr>
          <a:r>
            <a:rPr lang="zh-CN" sz="2800" dirty="0"/>
            <a:t>常见物体</a:t>
          </a:r>
          <a:endParaRPr lang="en-US" altLang="zh-CN" sz="2800" dirty="0"/>
        </a:p>
        <a:p>
          <a:pPr>
            <a:lnSpc>
              <a:spcPct val="100000"/>
            </a:lnSpc>
            <a:spcBef>
              <a:spcPct val="0"/>
            </a:spcBef>
            <a:spcAft>
              <a:spcPct val="35000"/>
            </a:spcAft>
          </a:pPr>
          <a:r>
            <a:rPr lang="zh-CN" sz="2800" dirty="0"/>
            <a:t>和材料</a:t>
          </a:r>
          <a:endParaRPr lang="zh-CN" altLang="en-US" sz="2800" dirty="0"/>
        </a:p>
      </dgm:t>
    </dgm:pt>
    <dgm:pt modelId="{A5B60B07-476E-4333-87B7-31AF9EDDD77C}" cxnId="{6A541B12-17D0-4CB2-8768-5CA0FBFFFD09}" type="parTrans">
      <dgm:prSet/>
      <dgm:spPr/>
      <dgm:t>
        <a:bodyPr/>
        <a:lstStyle/>
        <a:p>
          <a:endParaRPr lang="zh-CN" altLang="en-US"/>
        </a:p>
      </dgm:t>
    </dgm:pt>
    <dgm:pt modelId="{5BF4BD60-8C08-4E7D-8B85-4489F9CA08BF}" cxnId="{6A541B12-17D0-4CB2-8768-5CA0FBFFFD09}" type="sibTrans">
      <dgm:prSet/>
      <dgm:spPr/>
      <dgm:t>
        <a:bodyPr/>
        <a:lstStyle/>
        <a:p>
          <a:endParaRPr lang="zh-CN" altLang="en-US"/>
        </a:p>
      </dgm:t>
    </dgm:pt>
    <dgm:pt modelId="{DAF3239D-B22A-48FC-9D49-840A40900B4A}">
      <dgm:prSet phldrT="[文本]" phldr="0" custT="1"/>
      <dgm:spPr/>
      <dgm:t>
        <a:bodyPr vert="horz" wrap="square"/>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a:lnSpc>
              <a:spcPct val="100000"/>
            </a:lnSpc>
            <a:spcBef>
              <a:spcPct val="0"/>
            </a:spcBef>
            <a:spcAft>
              <a:spcPct val="35000"/>
            </a:spcAft>
          </a:pPr>
          <a:r>
            <a:rPr lang="zh-CN" sz="2800" dirty="0"/>
            <a:t>常见物理现象</a:t>
          </a:r>
          <a:endParaRPr lang="zh-CN" altLang="en-US" sz="2800" dirty="0"/>
        </a:p>
      </dgm:t>
    </dgm:pt>
    <dgm:pt modelId="{7D8A867C-C30E-4921-9246-198D35E86AE5}" cxnId="{C5FAB126-E9F5-4BE7-BDED-FD889FC9D034}" type="parTrans">
      <dgm:prSet/>
      <dgm:spPr/>
      <dgm:t>
        <a:bodyPr/>
        <a:lstStyle/>
        <a:p>
          <a:endParaRPr lang="zh-CN" altLang="en-US"/>
        </a:p>
      </dgm:t>
    </dgm:pt>
    <dgm:pt modelId="{85AF908F-EE0D-444F-904C-A3BC94A8D8C6}" cxnId="{C5FAB126-E9F5-4BE7-BDED-FD889FC9D034}" type="sibTrans">
      <dgm:prSet/>
      <dgm:spPr/>
      <dgm:t>
        <a:bodyPr/>
        <a:lstStyle/>
        <a:p>
          <a:endParaRPr lang="zh-CN" altLang="en-US"/>
        </a:p>
      </dgm:t>
    </dgm:pt>
    <dgm:pt modelId="{B3630723-7F12-4833-B095-9461E25C18B0}">
      <dgm:prSet phldrT="[文本]" phldr="0" custT="1"/>
      <dgm:spPr/>
      <dgm:t>
        <a:bodyPr vert="horz" wrap="square"/>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a:lnSpc>
              <a:spcPct val="100000"/>
            </a:lnSpc>
            <a:spcBef>
              <a:spcPct val="0"/>
            </a:spcBef>
            <a:spcAft>
              <a:spcPct val="35000"/>
            </a:spcAft>
          </a:pPr>
          <a:r>
            <a:rPr lang="zh-CN" sz="2800" dirty="0"/>
            <a:t>天气和季节</a:t>
          </a:r>
          <a:endParaRPr lang="en-US" altLang="zh-CN" sz="2800" dirty="0"/>
        </a:p>
        <a:p>
          <a:pPr>
            <a:lnSpc>
              <a:spcPct val="100000"/>
            </a:lnSpc>
            <a:spcBef>
              <a:spcPct val="0"/>
            </a:spcBef>
            <a:spcAft>
              <a:spcPct val="35000"/>
            </a:spcAft>
          </a:pPr>
          <a:r>
            <a:rPr lang="zh-CN" sz="2800" dirty="0"/>
            <a:t>变化</a:t>
          </a:r>
          <a:endParaRPr lang="zh-CN" altLang="en-US" sz="2800" dirty="0"/>
        </a:p>
      </dgm:t>
    </dgm:pt>
    <dgm:pt modelId="{56A59E50-D3FA-4041-84D1-F319A3B1317B}" cxnId="{9F3A6E12-64FD-4A74-9EC5-5A9FF5E8B667}" type="parTrans">
      <dgm:prSet/>
      <dgm:spPr/>
      <dgm:t>
        <a:bodyPr/>
        <a:lstStyle/>
        <a:p>
          <a:endParaRPr lang="zh-CN" altLang="en-US"/>
        </a:p>
      </dgm:t>
    </dgm:pt>
    <dgm:pt modelId="{8948AB4F-3498-4C9D-B297-2BC0F38265A2}" cxnId="{9F3A6E12-64FD-4A74-9EC5-5A9FF5E8B667}" type="sibTrans">
      <dgm:prSet/>
      <dgm:spPr/>
      <dgm:t>
        <a:bodyPr/>
        <a:lstStyle/>
        <a:p>
          <a:endParaRPr lang="zh-CN" altLang="en-US"/>
        </a:p>
      </dgm:t>
    </dgm:pt>
    <dgm:pt modelId="{C7F3A558-E69A-4242-908E-12CA4C94888F}">
      <dgm:prSet phldrT="[文本]" phldr="0" custT="1"/>
      <dgm:spPr/>
      <dgm:t>
        <a:bodyPr vert="horz" wrap="square"/>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a:lnSpc>
              <a:spcPct val="100000"/>
            </a:lnSpc>
            <a:spcBef>
              <a:spcPct val="0"/>
            </a:spcBef>
            <a:spcAft>
              <a:spcPct val="35000"/>
            </a:spcAft>
          </a:pPr>
          <a:r>
            <a:rPr lang="zh-CN" sz="2800" dirty="0"/>
            <a:t>科技产品与人们生活的关系</a:t>
          </a:r>
          <a:endParaRPr lang="zh-CN" altLang="en-US" sz="2800" dirty="0"/>
        </a:p>
      </dgm:t>
    </dgm:pt>
    <dgm:pt modelId="{6D1A37D2-E7AE-4C46-BB08-E3CC65503259}" cxnId="{B2BE340D-BE73-4283-9F47-4AAF1D16F3A4}" type="parTrans">
      <dgm:prSet/>
      <dgm:spPr/>
      <dgm:t>
        <a:bodyPr/>
        <a:lstStyle/>
        <a:p>
          <a:endParaRPr lang="zh-CN" altLang="en-US"/>
        </a:p>
      </dgm:t>
    </dgm:pt>
    <dgm:pt modelId="{534E5F15-FD25-4F35-8C1B-770C12FAD402}" cxnId="{B2BE340D-BE73-4283-9F47-4AAF1D16F3A4}" type="sibTrans">
      <dgm:prSet/>
      <dgm:spPr/>
      <dgm:t>
        <a:bodyPr/>
        <a:lstStyle/>
        <a:p>
          <a:endParaRPr lang="zh-CN" altLang="en-US"/>
        </a:p>
      </dgm:t>
    </dgm:pt>
    <dgm:pt modelId="{55C59CC0-54F8-48D6-AA79-7191A639A5BB}">
      <dgm:prSet phldrT="[文本]" phldr="0" custT="1"/>
      <dgm:spPr/>
      <dgm:t>
        <a:bodyPr vert="horz" wrap="square"/>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a:lnSpc>
              <a:spcPct val="100000"/>
            </a:lnSpc>
            <a:spcBef>
              <a:spcPct val="0"/>
            </a:spcBef>
            <a:spcAft>
              <a:spcPct val="35000"/>
            </a:spcAft>
          </a:pPr>
          <a:r>
            <a:rPr lang="zh-CN" sz="2800" dirty="0"/>
            <a:t>人们生活与自然环境的关系</a:t>
          </a:r>
          <a:endParaRPr lang="zh-CN" altLang="en-US" sz="2800" dirty="0"/>
        </a:p>
      </dgm:t>
    </dgm:pt>
    <dgm:pt modelId="{ABB4558C-7CEB-4354-AEC7-C6212AA0EF4F}" cxnId="{48281016-FEAC-46D5-A228-66A4A386BB7E}" type="parTrans">
      <dgm:prSet/>
      <dgm:spPr/>
      <dgm:t>
        <a:bodyPr/>
        <a:lstStyle/>
        <a:p>
          <a:endParaRPr lang="zh-CN" altLang="en-US"/>
        </a:p>
      </dgm:t>
    </dgm:pt>
    <dgm:pt modelId="{8307152D-9AC4-4F9D-84E8-918D13CA3708}" cxnId="{48281016-FEAC-46D5-A228-66A4A386BB7E}" type="sibTrans">
      <dgm:prSet/>
      <dgm:spPr/>
      <dgm:t>
        <a:bodyPr/>
        <a:lstStyle/>
        <a:p>
          <a:endParaRPr lang="zh-CN" altLang="en-US"/>
        </a:p>
      </dgm:t>
    </dgm:pt>
    <dgm:pt modelId="{BAF89FC2-8A75-475C-A896-003F89FFF4E3}" type="pres">
      <dgm:prSet presAssocID="{2B9FAE86-96E7-4488-A6FE-FF47033FE321}" presName="diagram" presStyleCnt="0">
        <dgm:presLayoutVars>
          <dgm:dir/>
          <dgm:resizeHandles val="exact"/>
        </dgm:presLayoutVars>
      </dgm:prSet>
      <dgm:spPr/>
    </dgm:pt>
    <dgm:pt modelId="{518B2B9C-8561-44EA-93E5-AB3EF264076E}" type="pres">
      <dgm:prSet presAssocID="{2ABB253F-3C88-413F-BC66-821A72F3D8DD}" presName="node" presStyleLbl="node1" presStyleIdx="0" presStyleCnt="6">
        <dgm:presLayoutVars>
          <dgm:bulletEnabled val="1"/>
        </dgm:presLayoutVars>
      </dgm:prSet>
      <dgm:spPr/>
    </dgm:pt>
    <dgm:pt modelId="{2E12E85B-96A3-4BA5-B454-B33BC268C83A}" type="pres">
      <dgm:prSet presAssocID="{F5D3AADE-9366-4B23-894B-A28F102A0255}" presName="sibTrans" presStyleCnt="0"/>
      <dgm:spPr/>
    </dgm:pt>
    <dgm:pt modelId="{37FEA3E3-325D-473A-9701-4425D186C56E}" type="pres">
      <dgm:prSet presAssocID="{CAEC0313-B2C1-471A-9816-D847E5F46BB8}" presName="node" presStyleLbl="node1" presStyleIdx="1" presStyleCnt="6">
        <dgm:presLayoutVars>
          <dgm:bulletEnabled val="1"/>
        </dgm:presLayoutVars>
      </dgm:prSet>
      <dgm:spPr/>
    </dgm:pt>
    <dgm:pt modelId="{89D54BBB-DA86-4A5F-96F4-BCF1B4BA93D6}" type="pres">
      <dgm:prSet presAssocID="{5BF4BD60-8C08-4E7D-8B85-4489F9CA08BF}" presName="sibTrans" presStyleCnt="0"/>
      <dgm:spPr/>
    </dgm:pt>
    <dgm:pt modelId="{8C280F31-60B8-4756-A512-515F62FFA3EF}" type="pres">
      <dgm:prSet presAssocID="{DAF3239D-B22A-48FC-9D49-840A40900B4A}" presName="node" presStyleLbl="node1" presStyleIdx="2" presStyleCnt="6">
        <dgm:presLayoutVars>
          <dgm:bulletEnabled val="1"/>
        </dgm:presLayoutVars>
      </dgm:prSet>
      <dgm:spPr/>
    </dgm:pt>
    <dgm:pt modelId="{8C850ECF-4FBE-4EC0-9250-E7CF5C03DF74}" type="pres">
      <dgm:prSet presAssocID="{85AF908F-EE0D-444F-904C-A3BC94A8D8C6}" presName="sibTrans" presStyleCnt="0"/>
      <dgm:spPr/>
    </dgm:pt>
    <dgm:pt modelId="{A28D3CAB-4F50-4FEF-A4C7-578B8C2480F3}" type="pres">
      <dgm:prSet presAssocID="{B3630723-7F12-4833-B095-9461E25C18B0}" presName="node" presStyleLbl="node1" presStyleIdx="3" presStyleCnt="6">
        <dgm:presLayoutVars>
          <dgm:bulletEnabled val="1"/>
        </dgm:presLayoutVars>
      </dgm:prSet>
      <dgm:spPr/>
    </dgm:pt>
    <dgm:pt modelId="{5A889170-1442-4187-A669-C6BB365797F3}" type="pres">
      <dgm:prSet presAssocID="{8948AB4F-3498-4C9D-B297-2BC0F38265A2}" presName="sibTrans" presStyleCnt="0"/>
      <dgm:spPr/>
    </dgm:pt>
    <dgm:pt modelId="{C41FC0B2-E515-4DF3-85CB-32151523FD56}" type="pres">
      <dgm:prSet presAssocID="{C7F3A558-E69A-4242-908E-12CA4C94888F}" presName="node" presStyleLbl="node1" presStyleIdx="4" presStyleCnt="6">
        <dgm:presLayoutVars>
          <dgm:bulletEnabled val="1"/>
        </dgm:presLayoutVars>
      </dgm:prSet>
      <dgm:spPr/>
    </dgm:pt>
    <dgm:pt modelId="{50B2DE16-8D5E-4324-B1A9-FD5A85F0A5EA}" type="pres">
      <dgm:prSet presAssocID="{534E5F15-FD25-4F35-8C1B-770C12FAD402}" presName="sibTrans" presStyleCnt="0"/>
      <dgm:spPr/>
    </dgm:pt>
    <dgm:pt modelId="{BB813A1F-9A5C-44D1-B0DC-FC2965B11A1F}" type="pres">
      <dgm:prSet presAssocID="{55C59CC0-54F8-48D6-AA79-7191A639A5BB}" presName="node" presStyleLbl="node1" presStyleIdx="5" presStyleCnt="6">
        <dgm:presLayoutVars>
          <dgm:bulletEnabled val="1"/>
        </dgm:presLayoutVars>
      </dgm:prSet>
      <dgm:spPr/>
    </dgm:pt>
  </dgm:ptLst>
  <dgm:cxnLst>
    <dgm:cxn modelId="{B2BE340D-BE73-4283-9F47-4AAF1D16F3A4}" srcId="{2B9FAE86-96E7-4488-A6FE-FF47033FE321}" destId="{C7F3A558-E69A-4242-908E-12CA4C94888F}" srcOrd="4" destOrd="0" parTransId="{6D1A37D2-E7AE-4C46-BB08-E3CC65503259}" sibTransId="{534E5F15-FD25-4F35-8C1B-770C12FAD402}"/>
    <dgm:cxn modelId="{6A541B12-17D0-4CB2-8768-5CA0FBFFFD09}" srcId="{2B9FAE86-96E7-4488-A6FE-FF47033FE321}" destId="{CAEC0313-B2C1-471A-9816-D847E5F46BB8}" srcOrd="1" destOrd="0" parTransId="{A5B60B07-476E-4333-87B7-31AF9EDDD77C}" sibTransId="{5BF4BD60-8C08-4E7D-8B85-4489F9CA08BF}"/>
    <dgm:cxn modelId="{9F3A6E12-64FD-4A74-9EC5-5A9FF5E8B667}" srcId="{2B9FAE86-96E7-4488-A6FE-FF47033FE321}" destId="{B3630723-7F12-4833-B095-9461E25C18B0}" srcOrd="3" destOrd="0" parTransId="{56A59E50-D3FA-4041-84D1-F319A3B1317B}" sibTransId="{8948AB4F-3498-4C9D-B297-2BC0F38265A2}"/>
    <dgm:cxn modelId="{48281016-FEAC-46D5-A228-66A4A386BB7E}" srcId="{2B9FAE86-96E7-4488-A6FE-FF47033FE321}" destId="{55C59CC0-54F8-48D6-AA79-7191A639A5BB}" srcOrd="5" destOrd="0" parTransId="{ABB4558C-7CEB-4354-AEC7-C6212AA0EF4F}" sibTransId="{8307152D-9AC4-4F9D-84E8-918D13CA3708}"/>
    <dgm:cxn modelId="{7D2E8722-A3C2-4DC3-A6DB-1B09B41C60FD}" type="presOf" srcId="{CAEC0313-B2C1-471A-9816-D847E5F46BB8}" destId="{37FEA3E3-325D-473A-9701-4425D186C56E}" srcOrd="0" destOrd="0" presId="urn:microsoft.com/office/officeart/2005/8/layout/default#3"/>
    <dgm:cxn modelId="{C5FAB126-E9F5-4BE7-BDED-FD889FC9D034}" srcId="{2B9FAE86-96E7-4488-A6FE-FF47033FE321}" destId="{DAF3239D-B22A-48FC-9D49-840A40900B4A}" srcOrd="2" destOrd="0" parTransId="{7D8A867C-C30E-4921-9246-198D35E86AE5}" sibTransId="{85AF908F-EE0D-444F-904C-A3BC94A8D8C6}"/>
    <dgm:cxn modelId="{C0A2642C-6AFC-4B94-9BA5-6438719453C7}" type="presOf" srcId="{C7F3A558-E69A-4242-908E-12CA4C94888F}" destId="{C41FC0B2-E515-4DF3-85CB-32151523FD56}" srcOrd="0" destOrd="0" presId="urn:microsoft.com/office/officeart/2005/8/layout/default#3"/>
    <dgm:cxn modelId="{FB804235-3B17-4390-9E34-A84F8BBF6705}" type="presOf" srcId="{B3630723-7F12-4833-B095-9461E25C18B0}" destId="{A28D3CAB-4F50-4FEF-A4C7-578B8C2480F3}" srcOrd="0" destOrd="0" presId="urn:microsoft.com/office/officeart/2005/8/layout/default#3"/>
    <dgm:cxn modelId="{501B4A73-B587-4FE9-B1A3-CC4A0A15C600}" srcId="{2B9FAE86-96E7-4488-A6FE-FF47033FE321}" destId="{2ABB253F-3C88-413F-BC66-821A72F3D8DD}" srcOrd="0" destOrd="0" parTransId="{3E7064D8-B546-411D-A3A4-AD02214B24DC}" sibTransId="{F5D3AADE-9366-4B23-894B-A28F102A0255}"/>
    <dgm:cxn modelId="{0F882FA7-902E-4889-B478-CD469DCD6D27}" type="presOf" srcId="{DAF3239D-B22A-48FC-9D49-840A40900B4A}" destId="{8C280F31-60B8-4756-A512-515F62FFA3EF}" srcOrd="0" destOrd="0" presId="urn:microsoft.com/office/officeart/2005/8/layout/default#3"/>
    <dgm:cxn modelId="{B1C981D0-4A38-42D1-B10F-6F3DD8BF3FAE}" type="presOf" srcId="{2B9FAE86-96E7-4488-A6FE-FF47033FE321}" destId="{BAF89FC2-8A75-475C-A896-003F89FFF4E3}" srcOrd="0" destOrd="0" presId="urn:microsoft.com/office/officeart/2005/8/layout/default#3"/>
    <dgm:cxn modelId="{2F7079F3-A222-4904-BF51-B9269C734F89}" type="presOf" srcId="{2ABB253F-3C88-413F-BC66-821A72F3D8DD}" destId="{518B2B9C-8561-44EA-93E5-AB3EF264076E}" srcOrd="0" destOrd="0" presId="urn:microsoft.com/office/officeart/2005/8/layout/default#3"/>
    <dgm:cxn modelId="{81AA9BFB-A00D-461C-890B-67AB3C875A20}" type="presOf" srcId="{55C59CC0-54F8-48D6-AA79-7191A639A5BB}" destId="{BB813A1F-9A5C-44D1-B0DC-FC2965B11A1F}" srcOrd="0" destOrd="0" presId="urn:microsoft.com/office/officeart/2005/8/layout/default#3"/>
    <dgm:cxn modelId="{2F8614DD-4FF9-4EB2-A7DA-4A8A1CC29C25}" type="presParOf" srcId="{BAF89FC2-8A75-475C-A896-003F89FFF4E3}" destId="{518B2B9C-8561-44EA-93E5-AB3EF264076E}" srcOrd="0" destOrd="0" presId="urn:microsoft.com/office/officeart/2005/8/layout/default#3"/>
    <dgm:cxn modelId="{CC320039-5F21-469A-8FFF-6D8D80F4CCAE}" type="presParOf" srcId="{BAF89FC2-8A75-475C-A896-003F89FFF4E3}" destId="{2E12E85B-96A3-4BA5-B454-B33BC268C83A}" srcOrd="1" destOrd="0" presId="urn:microsoft.com/office/officeart/2005/8/layout/default#3"/>
    <dgm:cxn modelId="{5D55CB29-D2CA-47BC-B316-AA9767C1D020}" type="presParOf" srcId="{BAF89FC2-8A75-475C-A896-003F89FFF4E3}" destId="{37FEA3E3-325D-473A-9701-4425D186C56E}" srcOrd="2" destOrd="0" presId="urn:microsoft.com/office/officeart/2005/8/layout/default#3"/>
    <dgm:cxn modelId="{D7D6BF6A-5F06-4CEB-A555-E88078CC1346}" type="presParOf" srcId="{BAF89FC2-8A75-475C-A896-003F89FFF4E3}" destId="{89D54BBB-DA86-4A5F-96F4-BCF1B4BA93D6}" srcOrd="3" destOrd="0" presId="urn:microsoft.com/office/officeart/2005/8/layout/default#3"/>
    <dgm:cxn modelId="{23F78645-B7A7-4F76-BB5D-B60BD5CD461E}" type="presParOf" srcId="{BAF89FC2-8A75-475C-A896-003F89FFF4E3}" destId="{8C280F31-60B8-4756-A512-515F62FFA3EF}" srcOrd="4" destOrd="0" presId="urn:microsoft.com/office/officeart/2005/8/layout/default#3"/>
    <dgm:cxn modelId="{0025E66F-D285-416A-9288-30C5557A8449}" type="presParOf" srcId="{BAF89FC2-8A75-475C-A896-003F89FFF4E3}" destId="{8C850ECF-4FBE-4EC0-9250-E7CF5C03DF74}" srcOrd="5" destOrd="0" presId="urn:microsoft.com/office/officeart/2005/8/layout/default#3"/>
    <dgm:cxn modelId="{44363197-E88B-48C6-ABEB-C72CE2D47FC1}" type="presParOf" srcId="{BAF89FC2-8A75-475C-A896-003F89FFF4E3}" destId="{A28D3CAB-4F50-4FEF-A4C7-578B8C2480F3}" srcOrd="6" destOrd="0" presId="urn:microsoft.com/office/officeart/2005/8/layout/default#3"/>
    <dgm:cxn modelId="{F0DD3E53-6FD2-485A-8F0D-08E1EDB6FD61}" type="presParOf" srcId="{BAF89FC2-8A75-475C-A896-003F89FFF4E3}" destId="{5A889170-1442-4187-A669-C6BB365797F3}" srcOrd="7" destOrd="0" presId="urn:microsoft.com/office/officeart/2005/8/layout/default#3"/>
    <dgm:cxn modelId="{8808F27D-66BE-41FF-8AF5-3AA05610D439}" type="presParOf" srcId="{BAF89FC2-8A75-475C-A896-003F89FFF4E3}" destId="{C41FC0B2-E515-4DF3-85CB-32151523FD56}" srcOrd="8" destOrd="0" presId="urn:microsoft.com/office/officeart/2005/8/layout/default#3"/>
    <dgm:cxn modelId="{8CB3602B-43BF-48B9-A0F4-53F54CDE48C0}" type="presParOf" srcId="{BAF89FC2-8A75-475C-A896-003F89FFF4E3}" destId="{50B2DE16-8D5E-4324-B1A9-FD5A85F0A5EA}" srcOrd="9" destOrd="0" presId="urn:microsoft.com/office/officeart/2005/8/layout/default#3"/>
    <dgm:cxn modelId="{76D4EC57-4043-4583-B967-54E7B3BCE1D4}" type="presParOf" srcId="{BAF89FC2-8A75-475C-A896-003F89FFF4E3}" destId="{BB813A1F-9A5C-44D1-B0DC-FC2965B11A1F}" srcOrd="10" destOrd="0" presId="urn:microsoft.com/office/officeart/2005/8/layout/defaul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8B2B9C-8561-44EA-93E5-AB3EF264076E}">
      <dsp:nvSpPr>
        <dsp:cNvPr id="0" name=""/>
        <dsp:cNvSpPr/>
      </dsp:nvSpPr>
      <dsp:spPr>
        <a:xfrm>
          <a:off x="0" y="27612"/>
          <a:ext cx="2718792" cy="163127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100000"/>
            </a:lnSpc>
            <a:spcBef>
              <a:spcPct val="0"/>
            </a:spcBef>
            <a:spcAft>
              <a:spcPct val="35000"/>
            </a:spcAft>
            <a:buNone/>
          </a:pPr>
          <a:r>
            <a:rPr lang="zh-CN" sz="2800" kern="1200" dirty="0"/>
            <a:t>常见的动植物</a:t>
          </a:r>
          <a:endParaRPr lang="zh-CN" altLang="en-US" sz="2800" kern="1200" dirty="0"/>
        </a:p>
      </dsp:txBody>
      <dsp:txXfrm>
        <a:off x="0" y="27612"/>
        <a:ext cx="2718792" cy="1631275"/>
      </dsp:txXfrm>
    </dsp:sp>
    <dsp:sp modelId="{37FEA3E3-325D-473A-9701-4425D186C56E}">
      <dsp:nvSpPr>
        <dsp:cNvPr id="0" name=""/>
        <dsp:cNvSpPr/>
      </dsp:nvSpPr>
      <dsp:spPr>
        <a:xfrm>
          <a:off x="2990671" y="27612"/>
          <a:ext cx="2718792" cy="1631275"/>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100000"/>
            </a:lnSpc>
            <a:spcBef>
              <a:spcPct val="0"/>
            </a:spcBef>
            <a:spcAft>
              <a:spcPct val="35000"/>
            </a:spcAft>
            <a:buNone/>
          </a:pPr>
          <a:r>
            <a:rPr lang="zh-CN" sz="2800" kern="1200" dirty="0"/>
            <a:t>常见物体</a:t>
          </a:r>
          <a:endParaRPr lang="en-US" altLang="zh-CN" sz="2800" kern="1200" dirty="0"/>
        </a:p>
        <a:p>
          <a:pPr marL="0" lvl="0" indent="0" algn="ctr" defTabSz="1244600">
            <a:lnSpc>
              <a:spcPct val="100000"/>
            </a:lnSpc>
            <a:spcBef>
              <a:spcPct val="0"/>
            </a:spcBef>
            <a:spcAft>
              <a:spcPct val="35000"/>
            </a:spcAft>
            <a:buNone/>
          </a:pPr>
          <a:r>
            <a:rPr lang="zh-CN" sz="2800" kern="1200" dirty="0"/>
            <a:t>和材料</a:t>
          </a:r>
          <a:endParaRPr lang="zh-CN" altLang="en-US" sz="2800" kern="1200" dirty="0"/>
        </a:p>
      </dsp:txBody>
      <dsp:txXfrm>
        <a:off x="2990671" y="27612"/>
        <a:ext cx="2718792" cy="1631275"/>
      </dsp:txXfrm>
    </dsp:sp>
    <dsp:sp modelId="{8C280F31-60B8-4756-A512-515F62FFA3EF}">
      <dsp:nvSpPr>
        <dsp:cNvPr id="0" name=""/>
        <dsp:cNvSpPr/>
      </dsp:nvSpPr>
      <dsp:spPr>
        <a:xfrm>
          <a:off x="5981342" y="27612"/>
          <a:ext cx="2718792" cy="1631275"/>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100000"/>
            </a:lnSpc>
            <a:spcBef>
              <a:spcPct val="0"/>
            </a:spcBef>
            <a:spcAft>
              <a:spcPct val="35000"/>
            </a:spcAft>
            <a:buNone/>
          </a:pPr>
          <a:r>
            <a:rPr lang="zh-CN" sz="2800" kern="1200" dirty="0"/>
            <a:t>常见物理现象</a:t>
          </a:r>
          <a:endParaRPr lang="zh-CN" altLang="en-US" sz="2800" kern="1200" dirty="0"/>
        </a:p>
      </dsp:txBody>
      <dsp:txXfrm>
        <a:off x="5981342" y="27612"/>
        <a:ext cx="2718792" cy="1631275"/>
      </dsp:txXfrm>
    </dsp:sp>
    <dsp:sp modelId="{A28D3CAB-4F50-4FEF-A4C7-578B8C2480F3}">
      <dsp:nvSpPr>
        <dsp:cNvPr id="0" name=""/>
        <dsp:cNvSpPr/>
      </dsp:nvSpPr>
      <dsp:spPr>
        <a:xfrm>
          <a:off x="0" y="1930767"/>
          <a:ext cx="2718792" cy="1631275"/>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100000"/>
            </a:lnSpc>
            <a:spcBef>
              <a:spcPct val="0"/>
            </a:spcBef>
            <a:spcAft>
              <a:spcPct val="35000"/>
            </a:spcAft>
            <a:buNone/>
          </a:pPr>
          <a:r>
            <a:rPr lang="zh-CN" sz="2800" kern="1200" dirty="0"/>
            <a:t>天气和季节</a:t>
          </a:r>
          <a:endParaRPr lang="en-US" altLang="zh-CN" sz="2800" kern="1200" dirty="0"/>
        </a:p>
        <a:p>
          <a:pPr marL="0" lvl="0" indent="0" algn="ctr" defTabSz="1244600">
            <a:lnSpc>
              <a:spcPct val="100000"/>
            </a:lnSpc>
            <a:spcBef>
              <a:spcPct val="0"/>
            </a:spcBef>
            <a:spcAft>
              <a:spcPct val="35000"/>
            </a:spcAft>
            <a:buNone/>
          </a:pPr>
          <a:r>
            <a:rPr lang="zh-CN" sz="2800" kern="1200" dirty="0"/>
            <a:t>变化</a:t>
          </a:r>
          <a:endParaRPr lang="zh-CN" altLang="en-US" sz="2800" kern="1200" dirty="0"/>
        </a:p>
      </dsp:txBody>
      <dsp:txXfrm>
        <a:off x="0" y="1930767"/>
        <a:ext cx="2718792" cy="1631275"/>
      </dsp:txXfrm>
    </dsp:sp>
    <dsp:sp modelId="{C41FC0B2-E515-4DF3-85CB-32151523FD56}">
      <dsp:nvSpPr>
        <dsp:cNvPr id="0" name=""/>
        <dsp:cNvSpPr/>
      </dsp:nvSpPr>
      <dsp:spPr>
        <a:xfrm>
          <a:off x="2990671" y="1930767"/>
          <a:ext cx="2718792" cy="1631275"/>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100000"/>
            </a:lnSpc>
            <a:spcBef>
              <a:spcPct val="0"/>
            </a:spcBef>
            <a:spcAft>
              <a:spcPct val="35000"/>
            </a:spcAft>
            <a:buNone/>
          </a:pPr>
          <a:r>
            <a:rPr lang="zh-CN" sz="2800" kern="1200" dirty="0"/>
            <a:t>科技产品与人们生活的关系</a:t>
          </a:r>
          <a:endParaRPr lang="zh-CN" altLang="en-US" sz="2800" kern="1200" dirty="0"/>
        </a:p>
      </dsp:txBody>
      <dsp:txXfrm>
        <a:off x="2990671" y="1930767"/>
        <a:ext cx="2718792" cy="1631275"/>
      </dsp:txXfrm>
    </dsp:sp>
    <dsp:sp modelId="{BB813A1F-9A5C-44D1-B0DC-FC2965B11A1F}">
      <dsp:nvSpPr>
        <dsp:cNvPr id="0" name=""/>
        <dsp:cNvSpPr/>
      </dsp:nvSpPr>
      <dsp:spPr>
        <a:xfrm>
          <a:off x="5981342" y="1930767"/>
          <a:ext cx="2718792" cy="1631275"/>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100000"/>
            </a:lnSpc>
            <a:spcBef>
              <a:spcPct val="0"/>
            </a:spcBef>
            <a:spcAft>
              <a:spcPct val="35000"/>
            </a:spcAft>
            <a:buNone/>
          </a:pPr>
          <a:r>
            <a:rPr lang="zh-CN" sz="2800" kern="1200" dirty="0"/>
            <a:t>人们生活与自然环境的关系</a:t>
          </a:r>
          <a:endParaRPr lang="zh-CN" altLang="en-US" sz="2800" kern="1200" dirty="0"/>
        </a:p>
      </dsp:txBody>
      <dsp:txXfrm>
        <a:off x="5981342" y="1930767"/>
        <a:ext cx="2718792" cy="1631275"/>
      </dsp:txXfrm>
    </dsp:sp>
  </dsp:spTree>
</dsp:drawing>
</file>

<file path=ppt/diagrams/layout1.xml><?xml version="1.0" encoding="utf-8"?>
<dgm:layoutDef xmlns:dgm="http://schemas.openxmlformats.org/drawingml/2006/diagram" xmlns:a="http://schemas.openxmlformats.org/drawingml/2006/main" uniqueId="urn:microsoft.com/office/officeart/2005/8/layout/default#3">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off" val="ctr"/>
          <dgm:param type="contDir" val="sameDir"/>
          <dgm:param type="grDir" val="tL"/>
          <dgm:param type="flowDir" val="row"/>
        </dgm:alg>
      </dgm:if>
      <dgm:else name="Name2">
        <dgm:alg type="snake">
          <dgm:param type="off" val="ctr"/>
          <dgm:param type="contDir" val="sameDir"/>
          <dgm:param type="grDir" val="tR"/>
          <dgm:param type="flowDir" val="row"/>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092" y="365209"/>
            <a:ext cx="7733293" cy="5813184"/>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a:t>Click to edit Master title style</a:t>
            </a:r>
            <a:endParaRPr lang="en-US"/>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r>
              <a:rPr lang="en-US"/>
              <a:t>Click to edit Master subtitle style</a:t>
            </a:r>
            <a:endParaRPr lang="en-US"/>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a:t>Click to edit Master title style</a:t>
            </a:r>
            <a:endParaRPr lang="en-US"/>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600" indent="0">
              <a:buNone/>
              <a:defRPr sz="2400">
                <a:solidFill>
                  <a:schemeClr val="tx1">
                    <a:tint val="75000"/>
                  </a:schemeClr>
                </a:solidFill>
              </a:defRPr>
            </a:lvl2pPr>
            <a:lvl3pPr marL="1219200" indent="0">
              <a:buNone/>
              <a:defRPr sz="2200">
                <a:solidFill>
                  <a:schemeClr val="tx1">
                    <a:tint val="75000"/>
                  </a:schemeClr>
                </a:solidFill>
              </a:defRPr>
            </a:lvl3pPr>
            <a:lvl4pPr marL="1828800" indent="0">
              <a:buNone/>
              <a:defRPr sz="1900">
                <a:solidFill>
                  <a:schemeClr val="tx1">
                    <a:tint val="75000"/>
                  </a:schemeClr>
                </a:solidFill>
              </a:defRPr>
            </a:lvl4pPr>
            <a:lvl5pPr marL="2438400" indent="0">
              <a:buNone/>
              <a:defRPr sz="1900">
                <a:solidFill>
                  <a:schemeClr val="tx1">
                    <a:tint val="75000"/>
                  </a:schemeClr>
                </a:solidFill>
              </a:defRPr>
            </a:lvl5pPr>
            <a:lvl6pPr marL="3048000" indent="0">
              <a:buNone/>
              <a:defRPr sz="1900">
                <a:solidFill>
                  <a:schemeClr val="tx1">
                    <a:tint val="75000"/>
                  </a:schemeClr>
                </a:solidFill>
              </a:defRPr>
            </a:lvl6pPr>
            <a:lvl7pPr marL="3657600" indent="0">
              <a:buNone/>
              <a:defRPr sz="1900">
                <a:solidFill>
                  <a:schemeClr val="tx1">
                    <a:tint val="75000"/>
                  </a:schemeClr>
                </a:solidFill>
              </a:defRPr>
            </a:lvl7pPr>
            <a:lvl8pPr marL="4267200" indent="0">
              <a:buNone/>
              <a:defRPr sz="1900">
                <a:solidFill>
                  <a:schemeClr val="tx1">
                    <a:tint val="75000"/>
                  </a:schemeClr>
                </a:solidFill>
              </a:defRPr>
            </a:lvl8pPr>
            <a:lvl9pPr marL="4876800" indent="0">
              <a:buNone/>
              <a:defRPr sz="19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091" y="1826048"/>
            <a:ext cx="5180926" cy="4352346"/>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1396" y="1826048"/>
            <a:ext cx="5180926" cy="4352346"/>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600" indent="0">
              <a:buNone/>
              <a:defRPr sz="2700" b="1"/>
            </a:lvl2pPr>
            <a:lvl3pPr marL="1219200" indent="0">
              <a:buNone/>
              <a:defRPr sz="2400" b="1"/>
            </a:lvl3pPr>
            <a:lvl4pPr marL="1828800" indent="0">
              <a:buNone/>
              <a:defRPr sz="2200" b="1"/>
            </a:lvl4pPr>
            <a:lvl5pPr marL="2438400" indent="0">
              <a:buNone/>
              <a:defRPr sz="2200" b="1"/>
            </a:lvl5pPr>
            <a:lvl6pPr marL="3048000" indent="0">
              <a:buNone/>
              <a:defRPr sz="2200" b="1"/>
            </a:lvl6pPr>
            <a:lvl7pPr marL="3657600" indent="0">
              <a:buNone/>
              <a:defRPr sz="2200" b="1"/>
            </a:lvl7pPr>
            <a:lvl8pPr marL="4267200" indent="0">
              <a:buNone/>
              <a:defRPr sz="2200" b="1"/>
            </a:lvl8pPr>
            <a:lvl9pPr marL="4876800" indent="0">
              <a:buNone/>
              <a:defRPr sz="2200" b="1"/>
            </a:lvl9pPr>
          </a:lstStyle>
          <a:p>
            <a:pPr lvl="0"/>
            <a:r>
              <a:rPr lang="en-US"/>
              <a:t>Click to edit Master text styles</a:t>
            </a:r>
            <a:endParaRPr lang="en-US"/>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600" indent="0">
              <a:buNone/>
              <a:defRPr sz="2700" b="1"/>
            </a:lvl2pPr>
            <a:lvl3pPr marL="1219200" indent="0">
              <a:buNone/>
              <a:defRPr sz="2400" b="1"/>
            </a:lvl3pPr>
            <a:lvl4pPr marL="1828800" indent="0">
              <a:buNone/>
              <a:defRPr sz="2200" b="1"/>
            </a:lvl4pPr>
            <a:lvl5pPr marL="2438400" indent="0">
              <a:buNone/>
              <a:defRPr sz="2200" b="1"/>
            </a:lvl5pPr>
            <a:lvl6pPr marL="3048000" indent="0">
              <a:buNone/>
              <a:defRPr sz="2200" b="1"/>
            </a:lvl6pPr>
            <a:lvl7pPr marL="3657600" indent="0">
              <a:buNone/>
              <a:defRPr sz="2200" b="1"/>
            </a:lvl7pPr>
            <a:lvl8pPr marL="4267200" indent="0">
              <a:buNone/>
              <a:defRPr sz="2200" b="1"/>
            </a:lvl8pPr>
            <a:lvl9pPr marL="4876800" indent="0">
              <a:buNone/>
              <a:defRPr sz="2200" b="1"/>
            </a:lvl9pPr>
          </a:lstStyle>
          <a:p>
            <a:pPr lvl="0"/>
            <a:r>
              <a:rPr lang="en-US"/>
              <a:t>Click to edit Master text styles</a:t>
            </a:r>
            <a:endParaRPr lang="en-US"/>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a:t>Click to edit Master title style</a:t>
            </a:r>
            <a:endParaRPr lang="en-US"/>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600" indent="0">
              <a:buNone/>
              <a:defRPr sz="1600"/>
            </a:lvl2pPr>
            <a:lvl3pPr marL="1219200" indent="0">
              <a:buNone/>
              <a:defRPr sz="1400"/>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a:t>Click to edit Master title style</a:t>
            </a:r>
            <a:endParaRPr lang="en-US"/>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600" indent="0">
              <a:buNone/>
              <a:defRPr sz="3800"/>
            </a:lvl2pPr>
            <a:lvl3pPr marL="1219200" indent="0">
              <a:buNone/>
              <a:defRPr sz="3200"/>
            </a:lvl3pPr>
            <a:lvl4pPr marL="1828800" indent="0">
              <a:buNone/>
              <a:defRPr sz="2700"/>
            </a:lvl4pPr>
            <a:lvl5pPr marL="2438400" indent="0">
              <a:buNone/>
              <a:defRPr sz="2700"/>
            </a:lvl5pPr>
            <a:lvl6pPr marL="3048000" indent="0">
              <a:buNone/>
              <a:defRPr sz="2700"/>
            </a:lvl6pPr>
            <a:lvl7pPr marL="3657600" indent="0">
              <a:buNone/>
              <a:defRPr sz="2700"/>
            </a:lvl7pPr>
            <a:lvl8pPr marL="4267200" indent="0">
              <a:buNone/>
              <a:defRPr sz="2700"/>
            </a:lvl8pPr>
            <a:lvl9pPr marL="4876800"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600" indent="0">
              <a:buNone/>
              <a:defRPr sz="1600"/>
            </a:lvl2pPr>
            <a:lvl3pPr marL="1219200" indent="0">
              <a:buNone/>
              <a:defRPr sz="1400"/>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679" y="2505656"/>
            <a:ext cx="5157116" cy="3685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1398" y="2505656"/>
            <a:ext cx="5182513" cy="3685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5" Type="http://schemas.openxmlformats.org/officeDocument/2006/relationships/theme" Target="../theme/theme10.xml"/><Relationship Id="rId14" Type="http://schemas.openxmlformats.org/officeDocument/2006/relationships/image" Target="../media/image1.jpeg"/><Relationship Id="rId13" Type="http://schemas.openxmlformats.org/officeDocument/2006/relationships/slideLayout" Target="../slideLayouts/slideLayout48.xml"/><Relationship Id="rId12" Type="http://schemas.openxmlformats.org/officeDocument/2006/relationships/slideLayout" Target="../slideLayouts/slideLayout47.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6" Type="http://schemas.openxmlformats.org/officeDocument/2006/relationships/theme" Target="../theme/theme3.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6" Type="http://schemas.openxmlformats.org/officeDocument/2006/relationships/theme" Target="../theme/theme4.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s>
</file>

<file path=ppt/slideMasters/_rels/slideMaster5.xml.rels><?xml version="1.0" encoding="UTF-8" standalone="yes"?>
<Relationships xmlns="http://schemas.openxmlformats.org/package/2006/relationships"><Relationship Id="rId6" Type="http://schemas.openxmlformats.org/officeDocument/2006/relationships/theme" Target="../theme/theme5.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s>
</file>

<file path=ppt/slideMasters/_rels/slideMaster6.xml.rels><?xml version="1.0" encoding="UTF-8" standalone="yes"?>
<Relationships xmlns="http://schemas.openxmlformats.org/package/2006/relationships"><Relationship Id="rId6" Type="http://schemas.openxmlformats.org/officeDocument/2006/relationships/theme" Target="../theme/theme6.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s>
</file>

<file path=ppt/slideMasters/_rels/slideMaster7.xml.rels><?xml version="1.0" encoding="UTF-8" standalone="yes"?>
<Relationships xmlns="http://schemas.openxmlformats.org/package/2006/relationships"><Relationship Id="rId6" Type="http://schemas.openxmlformats.org/officeDocument/2006/relationships/theme" Target="../theme/theme7.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s>
</file>

<file path=ppt/slideMasters/_rels/slideMaster8.xml.rels><?xml version="1.0" encoding="UTF-8" standalone="yes"?>
<Relationships xmlns="http://schemas.openxmlformats.org/package/2006/relationships"><Relationship Id="rId6" Type="http://schemas.openxmlformats.org/officeDocument/2006/relationships/theme" Target="../theme/theme8.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s>
</file>

<file path=ppt/slideMasters/_rels/slideMaster9.xml.rels><?xml version="1.0" encoding="UTF-8" standalone="yes"?>
<Relationships xmlns="http://schemas.openxmlformats.org/package/2006/relationships"><Relationship Id="rId6" Type="http://schemas.openxmlformats.org/officeDocument/2006/relationships/theme" Target="../theme/theme9.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35.xml"/><Relationship Id="rId2" Type="http://schemas.openxmlformats.org/officeDocument/2006/relationships/slideLayout" Target="../slideLayouts/slideLayout34.xml"/><Relationship Id="rId1"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hf hdr="0" ftr="0" dt="0"/>
  <p:txStyles>
    <p:titleStyle>
      <a:lvl1pPr algn="ctr" defTabSz="1218565" rtl="0" eaLnBrk="1" latinLnBrk="0" hangingPunct="1">
        <a:spcBef>
          <a:spcPct val="0"/>
        </a:spcBef>
        <a:buNone/>
        <a:defRPr sz="5900" kern="1200">
          <a:solidFill>
            <a:schemeClr val="tx1"/>
          </a:solidFill>
          <a:latin typeface="+mj-lt"/>
          <a:ea typeface="+mj-ea"/>
          <a:cs typeface="+mj-cs"/>
        </a:defRPr>
      </a:lvl1pPr>
    </p:titleStyle>
    <p:body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10.xml.rels><?xml version="1.0" encoding="UTF-8" standalone="yes"?>
<Relationships xmlns="http://schemas.openxmlformats.org/package/2006/relationships"><Relationship Id="rId9" Type="http://schemas.openxmlformats.org/officeDocument/2006/relationships/notesSlide" Target="../notesSlides/notesSlide10.xml"/><Relationship Id="rId8" Type="http://schemas.openxmlformats.org/officeDocument/2006/relationships/slideLayout" Target="../slideLayouts/slideLayout43.xml"/><Relationship Id="rId7" Type="http://schemas.microsoft.com/office/2007/relationships/diagramDrawing" Target="../diagrams/drawing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3" Type="http://schemas.openxmlformats.org/officeDocument/2006/relationships/diagramData" Target="../diagrams/data1.xml"/><Relationship Id="rId2" Type="http://schemas.openxmlformats.org/officeDocument/2006/relationships/tags" Target="../tags/tag15.xml"/><Relationship Id="rId1" Type="http://schemas.openxmlformats.org/officeDocument/2006/relationships/tags" Target="../tags/tag14.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43.xml"/><Relationship Id="rId2" Type="http://schemas.openxmlformats.org/officeDocument/2006/relationships/tags" Target="../tags/tag17.xml"/><Relationship Id="rId1" Type="http://schemas.openxmlformats.org/officeDocument/2006/relationships/tags" Target="../tags/tag16.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43.xml"/><Relationship Id="rId4" Type="http://schemas.openxmlformats.org/officeDocument/2006/relationships/image" Target="../media/image7.png"/><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43.xml"/><Relationship Id="rId4" Type="http://schemas.openxmlformats.org/officeDocument/2006/relationships/image" Target="../media/image8.png"/><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43.xml"/><Relationship Id="rId4" Type="http://schemas.openxmlformats.org/officeDocument/2006/relationships/image" Target="../media/image9.png"/><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43.xml"/><Relationship Id="rId4" Type="http://schemas.openxmlformats.org/officeDocument/2006/relationships/image" Target="../media/image10.png"/><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43.xml"/><Relationship Id="rId4" Type="http://schemas.openxmlformats.org/officeDocument/2006/relationships/image" Target="../media/image11.png"/><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43.xml"/><Relationship Id="rId4" Type="http://schemas.openxmlformats.org/officeDocument/2006/relationships/image" Target="../media/image12.png"/><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43.xml"/><Relationship Id="rId4" Type="http://schemas.openxmlformats.org/officeDocument/2006/relationships/image" Target="../media/image13.png"/><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43.xml"/><Relationship Id="rId4" Type="http://schemas.openxmlformats.org/officeDocument/2006/relationships/image" Target="../media/image14.png"/><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3.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43.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43.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3.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43.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43.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5" name="矩形 4"/>
          <p:cNvSpPr/>
          <p:nvPr/>
        </p:nvSpPr>
        <p:spPr>
          <a:xfrm>
            <a:off x="354012" y="342900"/>
            <a:ext cx="11482388" cy="6173786"/>
          </a:xfrm>
          <a:prstGeom prst="rect">
            <a:avLst/>
          </a:prstGeom>
          <a:noFill/>
          <a:ln>
            <a:solidFill>
              <a:srgbClr val="68B9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2962785" y="2470233"/>
            <a:ext cx="6339643" cy="1185267"/>
            <a:chOff x="3238500" y="3056722"/>
            <a:chExt cx="5729514" cy="909992"/>
          </a:xfrm>
        </p:grpSpPr>
        <p:sp>
          <p:nvSpPr>
            <p:cNvPr id="7" name="文本框 283"/>
            <p:cNvSpPr txBox="1"/>
            <p:nvPr/>
          </p:nvSpPr>
          <p:spPr>
            <a:xfrm>
              <a:off x="3265050" y="3111502"/>
              <a:ext cx="5674599" cy="779062"/>
            </a:xfrm>
            <a:prstGeom prst="rect">
              <a:avLst/>
            </a:prstGeom>
            <a:noFill/>
          </p:spPr>
          <p:txBody>
            <a:bodyPr wrap="none" rtlCol="0">
              <a:spAutoFit/>
            </a:bodyPr>
            <a:lstStyle/>
            <a:p>
              <a:pPr algn="ctr"/>
              <a:r>
                <a:rPr lang="zh-CN" sz="6000" dirty="0">
                  <a:solidFill>
                    <a:srgbClr val="68B9A8"/>
                  </a:solidFill>
                  <a:latin typeface="华文新魏" panose="02010800040101010101" pitchFamily="2" charset="-122"/>
                  <a:ea typeface="华文新魏" panose="02010800040101010101" pitchFamily="2" charset="-122"/>
                </a:rPr>
                <a:t>学前儿童科学教育</a:t>
              </a:r>
              <a:endParaRPr lang="zh-CN" sz="6000" dirty="0">
                <a:solidFill>
                  <a:srgbClr val="68B9A8"/>
                </a:solidFill>
                <a:latin typeface="华文新魏" panose="02010800040101010101" pitchFamily="2" charset="-122"/>
                <a:ea typeface="华文新魏" panose="02010800040101010101" pitchFamily="2" charset="-122"/>
              </a:endParaRPr>
            </a:p>
          </p:txBody>
        </p:sp>
        <p:grpSp>
          <p:nvGrpSpPr>
            <p:cNvPr id="8" name="组合 7"/>
            <p:cNvGrpSpPr/>
            <p:nvPr/>
          </p:nvGrpSpPr>
          <p:grpSpPr>
            <a:xfrm>
              <a:off x="3238500" y="3056722"/>
              <a:ext cx="5729514" cy="909992"/>
              <a:chOff x="3200400" y="3056722"/>
              <a:chExt cx="5729514" cy="909992"/>
            </a:xfrm>
          </p:grpSpPr>
          <p:cxnSp>
            <p:nvCxnSpPr>
              <p:cNvPr id="10" name="直接连接符 9"/>
              <p:cNvCxnSpPr/>
              <p:nvPr/>
            </p:nvCxnSpPr>
            <p:spPr>
              <a:xfrm>
                <a:off x="3214914" y="3056722"/>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200400" y="3966714"/>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grpSp>
      </p:grpSp>
      <p:sp>
        <p:nvSpPr>
          <p:cNvPr id="12" name="Freeform 10"/>
          <p:cNvSpPr>
            <a:spLocks noEditPoints="1"/>
          </p:cNvSpPr>
          <p:nvPr/>
        </p:nvSpPr>
        <p:spPr bwMode="auto">
          <a:xfrm>
            <a:off x="4820047" y="4459072"/>
            <a:ext cx="310876" cy="312303"/>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rgbClr val="68B9A8"/>
          </a:solidFill>
          <a:ln>
            <a:noFill/>
          </a:ln>
        </p:spPr>
        <p:txBody>
          <a:bodyPr vert="horz" wrap="square" lIns="68562" tIns="34281" rIns="68562" bIns="34281" numCol="1" anchor="t" anchorCtr="0" compatLnSpc="1"/>
          <a:lstStyle/>
          <a:p>
            <a:endParaRPr lang="zh-CN" altLang="en-US">
              <a:solidFill>
                <a:srgbClr val="5FA0A0"/>
              </a:solidFill>
            </a:endParaRPr>
          </a:p>
        </p:txBody>
      </p:sp>
      <p:sp>
        <p:nvSpPr>
          <p:cNvPr id="13" name="Rectangle 4"/>
          <p:cNvSpPr txBox="1">
            <a:spLocks noChangeArrowheads="1"/>
          </p:cNvSpPr>
          <p:nvPr/>
        </p:nvSpPr>
        <p:spPr bwMode="auto">
          <a:xfrm>
            <a:off x="5193030" y="4483735"/>
            <a:ext cx="1803400" cy="25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sz="2100" b="0" dirty="0">
                <a:solidFill>
                  <a:schemeClr val="bg1">
                    <a:lumMod val="50000"/>
                  </a:schemeClr>
                </a:solidFill>
                <a:latin typeface="微软雅黑" panose="020B0503020204020204" pitchFamily="34" charset="-122"/>
                <a:ea typeface="微软雅黑" panose="020B0503020204020204" pitchFamily="34" charset="-122"/>
              </a:rPr>
              <a:t>北京出版社</a:t>
            </a:r>
            <a:endParaRPr lang="zh-CN" sz="2100" b="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Effect transition="in" filter="fade">
                                      <p:cBhvr>
                                        <p:cTn id="13" dur="1000"/>
                                        <p:tgtEl>
                                          <p:spTgt spid="5"/>
                                        </p:tgtEl>
                                      </p:cBhvr>
                                    </p:animEffect>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750" fill="hold"/>
                                        <p:tgtEl>
                                          <p:spTgt spid="6"/>
                                        </p:tgtEl>
                                        <p:attrNameLst>
                                          <p:attrName>ppt_x</p:attrName>
                                        </p:attrNameLst>
                                      </p:cBhvr>
                                      <p:tavLst>
                                        <p:tav tm="0">
                                          <p:val>
                                            <p:strVal val="#ppt_x"/>
                                          </p:val>
                                        </p:tav>
                                        <p:tav tm="100000">
                                          <p:val>
                                            <p:strVal val="#ppt_x"/>
                                          </p:val>
                                        </p:tav>
                                      </p:tavLst>
                                    </p:anim>
                                    <p:anim calcmode="lin" valueType="num">
                                      <p:cBhvr additive="base">
                                        <p:cTn id="18" dur="75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6"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1+#ppt_w/2"/>
                                          </p:val>
                                        </p:tav>
                                        <p:tav tm="100000">
                                          <p:val>
                                            <p:strVal val="#ppt_x"/>
                                          </p:val>
                                        </p:tav>
                                      </p:tavLst>
                                    </p:anim>
                                    <p:anim calcmode="lin" valueType="num">
                                      <p:cBhvr additive="base">
                                        <p:cTn id="23" dur="75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bldLvl="0" animBg="1"/>
      <p:bldP spid="13"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265259"/>
            <a:ext cx="11231880" cy="917575"/>
            <a:chOff x="953023" y="551189"/>
            <a:chExt cx="11231880" cy="917575"/>
          </a:xfrm>
        </p:grpSpPr>
        <p:sp>
          <p:nvSpPr>
            <p:cNvPr id="11" name="矩形 10"/>
            <p:cNvSpPr/>
            <p:nvPr/>
          </p:nvSpPr>
          <p:spPr>
            <a:xfrm>
              <a:off x="2980578" y="976639"/>
              <a:ext cx="920432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551189"/>
              <a:ext cx="184975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任务二</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1850390" cy="49212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学前儿童科学教育的内容</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grpSp>
        <p:nvGrpSpPr>
          <p:cNvPr id="14" name="组合 13"/>
          <p:cNvGrpSpPr/>
          <p:nvPr/>
        </p:nvGrpSpPr>
        <p:grpSpPr>
          <a:xfrm>
            <a:off x="1104265" y="1716225"/>
            <a:ext cx="5073773" cy="546737"/>
            <a:chOff x="1865754" y="4726065"/>
            <a:chExt cx="2712468" cy="473819"/>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406196"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二、学前儿童科学教育内容选择的范围</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grpSp>
      <p:graphicFrame>
        <p:nvGraphicFramePr>
          <p:cNvPr id="5" name="内容占位符 4"/>
          <p:cNvGraphicFramePr>
            <a:graphicFrameLocks noGrp="1"/>
          </p:cNvGraphicFramePr>
          <p:nvPr>
            <p:ph idx="1"/>
          </p:nvPr>
        </p:nvGraphicFramePr>
        <p:xfrm>
          <a:off x="1744980" y="2570480"/>
          <a:ext cx="8700135" cy="35896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265259"/>
            <a:ext cx="11231880" cy="917575"/>
            <a:chOff x="953023" y="551189"/>
            <a:chExt cx="11231880" cy="917575"/>
          </a:xfrm>
        </p:grpSpPr>
        <p:sp>
          <p:nvSpPr>
            <p:cNvPr id="11" name="矩形 10"/>
            <p:cNvSpPr/>
            <p:nvPr/>
          </p:nvSpPr>
          <p:spPr>
            <a:xfrm>
              <a:off x="2980578" y="976639"/>
              <a:ext cx="920432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551189"/>
              <a:ext cx="184975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任务二</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1850390" cy="49212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学前儿童科学教育的内容</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grpSp>
        <p:nvGrpSpPr>
          <p:cNvPr id="14" name="组合 13"/>
          <p:cNvGrpSpPr/>
          <p:nvPr/>
        </p:nvGrpSpPr>
        <p:grpSpPr>
          <a:xfrm>
            <a:off x="1104265" y="1522550"/>
            <a:ext cx="5073773" cy="546737"/>
            <a:chOff x="1865754" y="4726065"/>
            <a:chExt cx="2712468" cy="473819"/>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406196"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二、学前儿童科学教育内容选择的范围</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grpSp>
      <p:graphicFrame>
        <p:nvGraphicFramePr>
          <p:cNvPr id="2" name="内容占位符 1"/>
          <p:cNvGraphicFramePr>
            <a:graphicFrameLocks noGrp="1"/>
          </p:cNvGraphicFramePr>
          <p:nvPr>
            <p:ph idx="1"/>
          </p:nvPr>
        </p:nvGraphicFramePr>
        <p:xfrm>
          <a:off x="1141730" y="2284730"/>
          <a:ext cx="9906635" cy="4030028"/>
        </p:xfrm>
        <a:graphic>
          <a:graphicData uri="http://schemas.openxmlformats.org/drawingml/2006/table">
            <a:tbl>
              <a:tblPr firstRow="1" bandRow="1">
                <a:tableStyleId>{21E4AEA4-8DFA-4A89-87EB-49C32662AFE0}</a:tableStyleId>
              </a:tblPr>
              <a:tblGrid>
                <a:gridCol w="3459480"/>
                <a:gridCol w="6447155"/>
              </a:tblGrid>
              <a:tr h="304800">
                <a:tc>
                  <a:txBody>
                    <a:bodyPr/>
                    <a:lstStyle/>
                    <a:p>
                      <a:pPr algn="ctr">
                        <a:lnSpc>
                          <a:spcPct val="150000"/>
                        </a:lnSpc>
                      </a:pPr>
                      <a:r>
                        <a:rPr lang="zh-CN" altLang="en-US" sz="1400" b="0" dirty="0"/>
                        <a:t>类        型</a:t>
                      </a:r>
                      <a:endParaRPr lang="zh-CN" altLang="en-US" sz="1400" b="0" dirty="0"/>
                    </a:p>
                  </a:txBody>
                  <a:tcPr anchor="ctr"/>
                </a:tc>
                <a:tc>
                  <a:txBody>
                    <a:bodyPr/>
                    <a:lstStyle/>
                    <a:p>
                      <a:pPr algn="ctr">
                        <a:lnSpc>
                          <a:spcPct val="150000"/>
                        </a:lnSpc>
                      </a:pPr>
                      <a:r>
                        <a:rPr lang="zh-CN" altLang="en-US" sz="1400" b="0" dirty="0"/>
                        <a:t>内           容</a:t>
                      </a:r>
                      <a:endParaRPr lang="zh-CN" altLang="en-US" sz="1400" b="0" dirty="0"/>
                    </a:p>
                  </a:txBody>
                  <a:tcPr anchor="ctr"/>
                </a:tc>
              </a:tr>
              <a:tr h="518160">
                <a:tc>
                  <a:txBody>
                    <a:bodyPr/>
                    <a:lstStyle/>
                    <a:p>
                      <a:pPr algn="l">
                        <a:lnSpc>
                          <a:spcPct val="100000"/>
                        </a:lnSpc>
                      </a:pPr>
                      <a:r>
                        <a:rPr lang="zh-CN" altLang="en-US" sz="1400" b="0" dirty="0"/>
                        <a:t>常见动植物</a:t>
                      </a:r>
                      <a:endParaRPr lang="zh-CN" altLang="en-US" sz="1400" b="0" dirty="0"/>
                    </a:p>
                  </a:txBody>
                  <a:tcPr anchor="ctr"/>
                </a:tc>
                <a:tc>
                  <a:txBody>
                    <a:bodyPr/>
                    <a:lstStyle/>
                    <a:p>
                      <a:pPr algn="l">
                        <a:lnSpc>
                          <a:spcPct val="100000"/>
                        </a:lnSpc>
                      </a:pPr>
                      <a:r>
                        <a:rPr lang="zh-CN" altLang="en-US" sz="1400" b="0" dirty="0"/>
                        <a:t>常见动物</a:t>
                      </a:r>
                      <a:endParaRPr lang="en-US" altLang="zh-CN" sz="1400" b="0" dirty="0"/>
                    </a:p>
                    <a:p>
                      <a:pPr algn="l">
                        <a:lnSpc>
                          <a:spcPct val="100000"/>
                        </a:lnSpc>
                      </a:pPr>
                      <a:r>
                        <a:rPr lang="zh-CN" altLang="en-US" sz="1400" b="0" dirty="0"/>
                        <a:t>常见植物</a:t>
                      </a:r>
                      <a:endParaRPr lang="zh-CN" altLang="en-US" sz="1400" b="0" dirty="0"/>
                    </a:p>
                  </a:txBody>
                  <a:tcPr anchor="ctr"/>
                </a:tc>
              </a:tr>
              <a:tr h="518160">
                <a:tc>
                  <a:txBody>
                    <a:bodyPr/>
                    <a:lstStyle/>
                    <a:p>
                      <a:pPr marL="0" marR="0" indent="0" algn="l" defTabSz="914400" rtl="0" eaLnBrk="1" latinLnBrk="0" hangingPunct="1">
                        <a:lnSpc>
                          <a:spcPct val="100000"/>
                        </a:lnSpc>
                        <a:spcBef>
                          <a:spcPts val="0"/>
                        </a:spcBef>
                        <a:spcAft>
                          <a:spcPts val="0"/>
                        </a:spcAft>
                        <a:buClrTx/>
                        <a:buSzTx/>
                        <a:buFontTx/>
                        <a:buNone/>
                        <a:defRPr/>
                      </a:pPr>
                      <a:r>
                        <a:rPr lang="zh-CN" altLang="zh-CN" sz="1400" b="0" kern="1200" dirty="0">
                          <a:solidFill>
                            <a:schemeClr val="dk1"/>
                          </a:solidFill>
                          <a:effectLst/>
                          <a:latin typeface="+mn-lt"/>
                          <a:ea typeface="+mn-ea"/>
                          <a:cs typeface="+mn-cs"/>
                        </a:rPr>
                        <a:t>常见物体和材料</a:t>
                      </a:r>
                      <a:endParaRPr lang="zh-CN" altLang="zh-CN" sz="1400" b="0" kern="1200" dirty="0">
                        <a:solidFill>
                          <a:schemeClr val="dk1"/>
                        </a:solidFill>
                        <a:effectLst/>
                        <a:latin typeface="+mn-lt"/>
                        <a:ea typeface="+mn-ea"/>
                        <a:cs typeface="+mn-cs"/>
                      </a:endParaRPr>
                    </a:p>
                  </a:txBody>
                  <a:tcPr anchor="ctr"/>
                </a:tc>
                <a:tc>
                  <a:txBody>
                    <a:bodyPr/>
                    <a:lstStyle/>
                    <a:p>
                      <a:pPr algn="l">
                        <a:lnSpc>
                          <a:spcPct val="100000"/>
                        </a:lnSpc>
                      </a:pPr>
                      <a:r>
                        <a:rPr lang="zh-CN" altLang="en-US" sz="1400" b="0" dirty="0"/>
                        <a:t>水</a:t>
                      </a:r>
                      <a:endParaRPr lang="en-US" altLang="zh-CN" sz="1400" b="0" dirty="0"/>
                    </a:p>
                    <a:p>
                      <a:pPr algn="l">
                        <a:lnSpc>
                          <a:spcPct val="100000"/>
                        </a:lnSpc>
                      </a:pPr>
                      <a:r>
                        <a:rPr lang="zh-CN" altLang="en-US" sz="1400" b="0" dirty="0"/>
                        <a:t>沙、土、石</a:t>
                      </a:r>
                      <a:endParaRPr lang="zh-CN" altLang="en-US" sz="1400" b="0" dirty="0"/>
                    </a:p>
                  </a:txBody>
                  <a:tcPr anchor="ctr"/>
                </a:tc>
              </a:tr>
              <a:tr h="731520">
                <a:tc>
                  <a:txBody>
                    <a:bodyPr/>
                    <a:lstStyle/>
                    <a:p>
                      <a:pPr algn="l">
                        <a:lnSpc>
                          <a:spcPct val="100000"/>
                        </a:lnSpc>
                      </a:pPr>
                      <a:r>
                        <a:rPr lang="zh-CN" altLang="zh-CN" sz="1400" b="0" kern="1200" dirty="0">
                          <a:solidFill>
                            <a:schemeClr val="dk1"/>
                          </a:solidFill>
                          <a:effectLst/>
                          <a:latin typeface="+mn-lt"/>
                          <a:ea typeface="+mn-ea"/>
                          <a:cs typeface="+mn-cs"/>
                        </a:rPr>
                        <a:t>常见物理现象</a:t>
                      </a:r>
                      <a:endParaRPr lang="zh-CN" altLang="zh-CN" sz="1400" b="0" kern="1200" dirty="0">
                        <a:solidFill>
                          <a:schemeClr val="dk1"/>
                        </a:solidFill>
                        <a:effectLst/>
                        <a:latin typeface="+mn-lt"/>
                        <a:ea typeface="+mn-ea"/>
                        <a:cs typeface="+mn-cs"/>
                      </a:endParaRPr>
                    </a:p>
                  </a:txBody>
                  <a:tcPr anchor="ctr"/>
                </a:tc>
                <a:tc>
                  <a:txBody>
                    <a:bodyPr/>
                    <a:lstStyle/>
                    <a:p>
                      <a:pPr algn="l">
                        <a:lnSpc>
                          <a:spcPct val="100000"/>
                        </a:lnSpc>
                      </a:pPr>
                      <a:r>
                        <a:rPr lang="zh-CN" altLang="zh-CN" sz="1400" b="0" kern="1200" dirty="0">
                          <a:solidFill>
                            <a:schemeClr val="dk1"/>
                          </a:solidFill>
                          <a:effectLst/>
                          <a:latin typeface="+mn-lt"/>
                          <a:ea typeface="+mn-ea"/>
                          <a:cs typeface="+mn-cs"/>
                        </a:rPr>
                        <a:t>力与运动</a:t>
                      </a:r>
                      <a:endParaRPr lang="en-US" altLang="zh-CN" sz="1400" b="0" kern="1200" dirty="0">
                        <a:solidFill>
                          <a:schemeClr val="dk1"/>
                        </a:solidFill>
                        <a:effectLst/>
                        <a:latin typeface="+mn-lt"/>
                        <a:ea typeface="+mn-ea"/>
                        <a:cs typeface="+mn-cs"/>
                      </a:endParaRPr>
                    </a:p>
                    <a:p>
                      <a:pPr algn="l">
                        <a:lnSpc>
                          <a:spcPct val="100000"/>
                        </a:lnSpc>
                      </a:pPr>
                      <a:r>
                        <a:rPr lang="zh-CN" altLang="zh-CN" sz="1400" b="0" kern="1200" dirty="0">
                          <a:solidFill>
                            <a:schemeClr val="dk1"/>
                          </a:solidFill>
                          <a:effectLst/>
                          <a:latin typeface="+mn-lt"/>
                          <a:ea typeface="+mn-ea"/>
                          <a:cs typeface="+mn-cs"/>
                        </a:rPr>
                        <a:t>磁</a:t>
                      </a:r>
                      <a:endParaRPr lang="en-US" altLang="zh-CN" sz="1400" b="0" kern="1200" dirty="0">
                        <a:solidFill>
                          <a:schemeClr val="dk1"/>
                        </a:solidFill>
                        <a:effectLst/>
                        <a:latin typeface="+mn-lt"/>
                        <a:ea typeface="+mn-ea"/>
                        <a:cs typeface="+mn-cs"/>
                      </a:endParaRPr>
                    </a:p>
                    <a:p>
                      <a:pPr algn="l">
                        <a:lnSpc>
                          <a:spcPct val="100000"/>
                        </a:lnSpc>
                      </a:pPr>
                      <a:r>
                        <a:rPr lang="zh-CN" altLang="zh-CN" sz="1400" b="0" kern="1200" dirty="0">
                          <a:solidFill>
                            <a:schemeClr val="dk1"/>
                          </a:solidFill>
                          <a:effectLst/>
                          <a:latin typeface="+mn-lt"/>
                          <a:ea typeface="+mn-ea"/>
                          <a:cs typeface="+mn-cs"/>
                        </a:rPr>
                        <a:t>光、影和颜色</a:t>
                      </a:r>
                      <a:endParaRPr lang="zh-CN" altLang="zh-CN" sz="1400" b="0" kern="1200" dirty="0">
                        <a:solidFill>
                          <a:schemeClr val="dk1"/>
                        </a:solidFill>
                        <a:effectLst/>
                        <a:latin typeface="+mn-lt"/>
                        <a:ea typeface="+mn-ea"/>
                        <a:cs typeface="+mn-cs"/>
                      </a:endParaRPr>
                    </a:p>
                  </a:txBody>
                  <a:tcPr anchor="ctr"/>
                </a:tc>
              </a:tr>
              <a:tr h="518160">
                <a:tc>
                  <a:txBody>
                    <a:bodyPr/>
                    <a:lstStyle/>
                    <a:p>
                      <a:pPr algn="l">
                        <a:lnSpc>
                          <a:spcPct val="100000"/>
                        </a:lnSpc>
                      </a:pPr>
                      <a:r>
                        <a:rPr lang="zh-CN" altLang="zh-CN" sz="1400" b="0" kern="1200" dirty="0">
                          <a:solidFill>
                            <a:schemeClr val="dk1"/>
                          </a:solidFill>
                          <a:effectLst/>
                          <a:latin typeface="+mn-lt"/>
                          <a:ea typeface="+mn-ea"/>
                          <a:cs typeface="+mn-cs"/>
                        </a:rPr>
                        <a:t>天气与季节变化</a:t>
                      </a:r>
                      <a:endParaRPr lang="zh-CN" altLang="zh-CN" sz="1400" b="0" kern="1200" dirty="0">
                        <a:solidFill>
                          <a:schemeClr val="dk1"/>
                        </a:solidFill>
                        <a:effectLst/>
                        <a:latin typeface="+mn-lt"/>
                        <a:ea typeface="+mn-ea"/>
                        <a:cs typeface="+mn-cs"/>
                      </a:endParaRPr>
                    </a:p>
                  </a:txBody>
                  <a:tcPr anchor="ctr"/>
                </a:tc>
                <a:tc>
                  <a:txBody>
                    <a:bodyPr/>
                    <a:lstStyle/>
                    <a:p>
                      <a:pPr algn="l">
                        <a:lnSpc>
                          <a:spcPct val="100000"/>
                        </a:lnSpc>
                      </a:pPr>
                      <a:r>
                        <a:rPr lang="zh-CN" altLang="zh-CN" sz="1400" b="0" kern="1200" dirty="0">
                          <a:solidFill>
                            <a:schemeClr val="dk1"/>
                          </a:solidFill>
                          <a:effectLst/>
                          <a:latin typeface="+mn-lt"/>
                          <a:ea typeface="+mn-ea"/>
                          <a:cs typeface="+mn-cs"/>
                        </a:rPr>
                        <a:t>天气</a:t>
                      </a:r>
                      <a:endParaRPr lang="en-US" altLang="zh-CN" sz="1400" b="0" kern="1200" dirty="0">
                        <a:solidFill>
                          <a:schemeClr val="dk1"/>
                        </a:solidFill>
                        <a:effectLst/>
                        <a:latin typeface="+mn-lt"/>
                        <a:ea typeface="+mn-ea"/>
                        <a:cs typeface="+mn-cs"/>
                      </a:endParaRPr>
                    </a:p>
                    <a:p>
                      <a:pPr algn="l">
                        <a:lnSpc>
                          <a:spcPct val="100000"/>
                        </a:lnSpc>
                      </a:pPr>
                      <a:r>
                        <a:rPr lang="zh-CN" altLang="en-US" sz="1400" b="0" kern="1200" dirty="0">
                          <a:solidFill>
                            <a:schemeClr val="dk1"/>
                          </a:solidFill>
                          <a:effectLst/>
                          <a:latin typeface="+mn-lt"/>
                          <a:ea typeface="+mn-ea"/>
                          <a:cs typeface="+mn-cs"/>
                        </a:rPr>
                        <a:t>季节变化</a:t>
                      </a:r>
                      <a:endParaRPr lang="zh-CN" altLang="en-US" sz="1400" b="0" kern="1200" dirty="0">
                        <a:solidFill>
                          <a:schemeClr val="dk1"/>
                        </a:solidFill>
                        <a:effectLst/>
                        <a:latin typeface="+mn-lt"/>
                        <a:ea typeface="+mn-ea"/>
                        <a:cs typeface="+mn-cs"/>
                      </a:endParaRPr>
                    </a:p>
                  </a:txBody>
                  <a:tcPr anchor="ctr"/>
                </a:tc>
              </a:tr>
              <a:tr h="518160">
                <a:tc>
                  <a:txBody>
                    <a:bodyPr/>
                    <a:lstStyle/>
                    <a:p>
                      <a:pPr algn="l">
                        <a:lnSpc>
                          <a:spcPct val="100000"/>
                        </a:lnSpc>
                      </a:pPr>
                      <a:r>
                        <a:rPr lang="zh-CN" altLang="zh-CN" sz="1400" b="0" kern="1200" dirty="0">
                          <a:solidFill>
                            <a:schemeClr val="dk1"/>
                          </a:solidFill>
                          <a:effectLst/>
                          <a:latin typeface="+mn-lt"/>
                          <a:ea typeface="+mn-ea"/>
                          <a:cs typeface="+mn-cs"/>
                        </a:rPr>
                        <a:t>科技产品与人类生活的关系</a:t>
                      </a:r>
                      <a:endParaRPr lang="zh-CN" altLang="zh-CN" sz="1400" b="0" kern="1200" dirty="0">
                        <a:solidFill>
                          <a:schemeClr val="dk1"/>
                        </a:solidFill>
                        <a:effectLst/>
                        <a:latin typeface="+mn-lt"/>
                        <a:ea typeface="+mn-ea"/>
                        <a:cs typeface="+mn-cs"/>
                      </a:endParaRPr>
                    </a:p>
                  </a:txBody>
                  <a:tcPr anchor="ctr"/>
                </a:tc>
                <a:tc>
                  <a:txBody>
                    <a:bodyPr/>
                    <a:lstStyle/>
                    <a:p>
                      <a:pPr algn="l">
                        <a:lnSpc>
                          <a:spcPct val="100000"/>
                        </a:lnSpc>
                      </a:pPr>
                      <a:r>
                        <a:rPr lang="zh-CN" altLang="zh-CN" sz="1400" b="0" kern="1200" dirty="0">
                          <a:solidFill>
                            <a:schemeClr val="dk1"/>
                          </a:solidFill>
                          <a:effectLst/>
                          <a:latin typeface="+mn-lt"/>
                          <a:ea typeface="+mn-ea"/>
                          <a:cs typeface="+mn-cs"/>
                        </a:rPr>
                        <a:t>观察和认识常见的科技产品</a:t>
                      </a:r>
                      <a:endParaRPr lang="en-US" altLang="zh-CN" sz="1400" b="0" kern="1200" dirty="0">
                        <a:solidFill>
                          <a:schemeClr val="dk1"/>
                        </a:solidFill>
                        <a:effectLst/>
                        <a:latin typeface="+mn-lt"/>
                        <a:ea typeface="+mn-ea"/>
                        <a:cs typeface="+mn-cs"/>
                      </a:endParaRPr>
                    </a:p>
                    <a:p>
                      <a:pPr algn="l">
                        <a:lnSpc>
                          <a:spcPct val="100000"/>
                        </a:lnSpc>
                      </a:pPr>
                      <a:r>
                        <a:rPr lang="zh-CN" altLang="zh-CN" sz="1400" b="0" kern="1200" dirty="0">
                          <a:solidFill>
                            <a:schemeClr val="dk1"/>
                          </a:solidFill>
                          <a:effectLst/>
                          <a:latin typeface="+mn-lt"/>
                          <a:ea typeface="+mn-ea"/>
                          <a:cs typeface="+mn-cs"/>
                        </a:rPr>
                        <a:t>进行简单的科技小制作</a:t>
                      </a:r>
                      <a:endParaRPr lang="zh-CN" altLang="zh-CN" sz="1400" b="0" kern="1200" dirty="0">
                        <a:solidFill>
                          <a:schemeClr val="dk1"/>
                        </a:solidFill>
                        <a:effectLst/>
                        <a:latin typeface="+mn-lt"/>
                        <a:ea typeface="+mn-ea"/>
                        <a:cs typeface="+mn-cs"/>
                      </a:endParaRPr>
                    </a:p>
                  </a:txBody>
                  <a:tcPr anchor="ctr"/>
                </a:tc>
              </a:tr>
              <a:tr h="850900">
                <a:tc>
                  <a:txBody>
                    <a:bodyPr/>
                    <a:lstStyle/>
                    <a:p>
                      <a:pPr algn="l">
                        <a:lnSpc>
                          <a:spcPct val="100000"/>
                        </a:lnSpc>
                      </a:pPr>
                      <a:r>
                        <a:rPr lang="zh-CN" altLang="zh-CN" sz="1400" b="0" kern="1200" dirty="0">
                          <a:solidFill>
                            <a:schemeClr val="dk1"/>
                          </a:solidFill>
                          <a:effectLst/>
                          <a:latin typeface="+mn-lt"/>
                          <a:ea typeface="+mn-ea"/>
                          <a:cs typeface="+mn-cs"/>
                        </a:rPr>
                        <a:t>人类生活与自然环境的关系</a:t>
                      </a:r>
                      <a:endParaRPr lang="zh-CN" altLang="zh-CN" sz="1400" b="0" kern="1200" dirty="0">
                        <a:solidFill>
                          <a:schemeClr val="dk1"/>
                        </a:solidFill>
                        <a:effectLst/>
                        <a:latin typeface="+mn-lt"/>
                        <a:ea typeface="+mn-ea"/>
                        <a:cs typeface="+mn-cs"/>
                      </a:endParaRPr>
                    </a:p>
                  </a:txBody>
                  <a:tcPr anchor="ctr"/>
                </a:tc>
                <a:tc>
                  <a:txBody>
                    <a:bodyPr/>
                    <a:lstStyle/>
                    <a:p>
                      <a:pPr algn="l">
                        <a:lnSpc>
                          <a:spcPct val="100000"/>
                        </a:lnSpc>
                      </a:pPr>
                      <a:r>
                        <a:rPr lang="zh-CN" altLang="zh-CN" sz="1400" b="0" kern="1200" dirty="0">
                          <a:solidFill>
                            <a:schemeClr val="dk1"/>
                          </a:solidFill>
                          <a:effectLst/>
                          <a:latin typeface="+mn-lt"/>
                          <a:ea typeface="+mn-ea"/>
                          <a:cs typeface="+mn-cs"/>
                        </a:rPr>
                        <a:t>人类和动植物之间的依存关系和动植物对人类的贡献</a:t>
                      </a:r>
                      <a:endParaRPr lang="zh-CN" altLang="zh-CN" sz="1400" b="0" kern="1200" dirty="0">
                        <a:solidFill>
                          <a:schemeClr val="dk1"/>
                        </a:solidFill>
                        <a:effectLst/>
                        <a:latin typeface="+mn-lt"/>
                        <a:ea typeface="+mn-ea"/>
                        <a:cs typeface="+mn-cs"/>
                      </a:endParaRPr>
                    </a:p>
                    <a:p>
                      <a:pPr algn="l">
                        <a:lnSpc>
                          <a:spcPct val="100000"/>
                        </a:lnSpc>
                      </a:pPr>
                      <a:r>
                        <a:rPr lang="zh-CN" altLang="zh-CN" sz="1400" b="0" kern="1200" dirty="0">
                          <a:solidFill>
                            <a:schemeClr val="dk1"/>
                          </a:solidFill>
                          <a:effectLst/>
                          <a:latin typeface="+mn-lt"/>
                          <a:ea typeface="+mn-ea"/>
                          <a:cs typeface="+mn-cs"/>
                        </a:rPr>
                        <a:t>人类的生活与自然环境的密切关系</a:t>
                      </a:r>
                      <a:endParaRPr lang="en-US" altLang="zh-CN" sz="1400" b="0" kern="1200" dirty="0">
                        <a:solidFill>
                          <a:schemeClr val="dk1"/>
                        </a:solidFill>
                        <a:effectLst/>
                        <a:latin typeface="+mn-lt"/>
                        <a:ea typeface="+mn-ea"/>
                        <a:cs typeface="+mn-cs"/>
                      </a:endParaRPr>
                    </a:p>
                    <a:p>
                      <a:pPr algn="l">
                        <a:lnSpc>
                          <a:spcPct val="100000"/>
                        </a:lnSpc>
                      </a:pPr>
                      <a:r>
                        <a:rPr lang="zh-CN" altLang="zh-CN" sz="1400" b="0" kern="1200" dirty="0">
                          <a:solidFill>
                            <a:schemeClr val="dk1"/>
                          </a:solidFill>
                          <a:effectLst/>
                          <a:latin typeface="+mn-lt"/>
                          <a:ea typeface="+mn-ea"/>
                          <a:cs typeface="+mn-cs"/>
                        </a:rPr>
                        <a:t>珍惜和尊重生命，保护自然环境</a:t>
                      </a:r>
                      <a:endParaRPr lang="en-US" altLang="zh-CN" sz="1400" b="0" kern="1200" dirty="0">
                        <a:solidFill>
                          <a:schemeClr val="dk1"/>
                        </a:solidFill>
                        <a:effectLst/>
                        <a:latin typeface="+mn-lt"/>
                        <a:ea typeface="+mn-ea"/>
                        <a:cs typeface="+mn-cs"/>
                      </a:endParaRPr>
                    </a:p>
                  </a:txBody>
                  <a:tcPr anchor="ct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265259"/>
            <a:ext cx="11231880" cy="917734"/>
            <a:chOff x="953023" y="551189"/>
            <a:chExt cx="11231880" cy="917734"/>
          </a:xfrm>
        </p:grpSpPr>
        <p:sp>
          <p:nvSpPr>
            <p:cNvPr id="11" name="矩形 10"/>
            <p:cNvSpPr/>
            <p:nvPr/>
          </p:nvSpPr>
          <p:spPr>
            <a:xfrm>
              <a:off x="2980578" y="976639"/>
              <a:ext cx="920432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551189"/>
              <a:ext cx="184975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任务三</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480"/>
              <a:ext cx="1850390" cy="49244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学前儿童科学教育的方法</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grpSp>
        <p:nvGrpSpPr>
          <p:cNvPr id="14" name="组合 13"/>
          <p:cNvGrpSpPr/>
          <p:nvPr/>
        </p:nvGrpSpPr>
        <p:grpSpPr>
          <a:xfrm>
            <a:off x="1223010" y="2122625"/>
            <a:ext cx="4986655" cy="2270124"/>
            <a:chOff x="1865754" y="4726065"/>
            <a:chExt cx="2665894" cy="1967357"/>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640928" cy="345595"/>
            </a:xfrm>
            <a:prstGeom prst="rect">
              <a:avLst/>
            </a:prstGeom>
            <a:noFill/>
          </p:spPr>
          <p:txBody>
            <a:bodyPr wrap="none" rtlCol="0">
              <a:spAutoFit/>
            </a:bodyPr>
            <a:lstStyle/>
            <a:p>
              <a:pPr algn="l"/>
              <a:r>
                <a:rPr lang="zh-CN" altLang="en-US" sz="2000" b="1" dirty="0">
                  <a:sym typeface="+mn-ea"/>
                </a:rPr>
                <a:t>一、观察</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157"/>
              <a:ext cx="2359688" cy="1359265"/>
            </a:xfrm>
            <a:prstGeom prst="rect">
              <a:avLst/>
            </a:prstGeom>
            <a:noFill/>
          </p:spPr>
          <p:txBody>
            <a:bodyPr wrap="square" rtlCol="0">
              <a:spAutoFit/>
            </a:bodyPr>
            <a:lstStyle/>
            <a:p>
              <a:pPr marL="36195" indent="406400" algn="just" fontAlgn="auto">
                <a:lnSpc>
                  <a:spcPct val="150000"/>
                </a:lnSpc>
                <a:buNone/>
                <a:extLst>
                  <a:ext uri="{35155182-B16C-46BC-9424-99874614C6A1}">
                    <wpsdc:indentchars xmlns:wpsdc="http://www.wps.cn/officeDocument/2017/drawingmlCustomData" val="200" checksum="1740828767"/>
                  </a:ext>
                </a:extLst>
              </a:pPr>
              <a:r>
                <a:rPr lang="zh-CN" altLang="zh-CN" sz="1600" b="1" dirty="0">
                  <a:solidFill>
                    <a:schemeClr val="tx1">
                      <a:lumMod val="75000"/>
                      <a:lumOff val="25000"/>
                    </a:schemeClr>
                  </a:solidFill>
                  <a:sym typeface="+mn-ea"/>
                </a:rPr>
                <a:t>教师有目的、有计划地组织和启发幼儿运用多种感官，去感知客观世界的事物与现象，幼儿获得具体的印象，并在此基础上逐步形成概念。</a:t>
              </a:r>
              <a:endParaRPr lang="zh-CN" altLang="zh-CN" sz="1600" b="1"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sym typeface="+mn-ea"/>
              </a:endParaRPr>
            </a:p>
          </p:txBody>
        </p:sp>
      </p:gr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8810" y="2669540"/>
            <a:ext cx="3924029" cy="257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265259"/>
            <a:ext cx="11231880" cy="917734"/>
            <a:chOff x="953023" y="551189"/>
            <a:chExt cx="11231880" cy="917734"/>
          </a:xfrm>
        </p:grpSpPr>
        <p:sp>
          <p:nvSpPr>
            <p:cNvPr id="11" name="矩形 10"/>
            <p:cNvSpPr/>
            <p:nvPr/>
          </p:nvSpPr>
          <p:spPr>
            <a:xfrm>
              <a:off x="2980578" y="976639"/>
              <a:ext cx="920432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551189"/>
              <a:ext cx="184975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任务三</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480"/>
              <a:ext cx="1850390" cy="49244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学前儿童科学教育的方法</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grpSp>
        <p:nvGrpSpPr>
          <p:cNvPr id="14" name="组合 13"/>
          <p:cNvGrpSpPr/>
          <p:nvPr/>
        </p:nvGrpSpPr>
        <p:grpSpPr>
          <a:xfrm>
            <a:off x="1223010" y="2122625"/>
            <a:ext cx="4986655" cy="1900554"/>
            <a:chOff x="1865754" y="4726065"/>
            <a:chExt cx="2665894" cy="1647077"/>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640928" cy="345595"/>
            </a:xfrm>
            <a:prstGeom prst="rect">
              <a:avLst/>
            </a:prstGeom>
            <a:noFill/>
          </p:spPr>
          <p:txBody>
            <a:bodyPr wrap="none" rtlCol="0">
              <a:spAutoFit/>
            </a:bodyPr>
            <a:lstStyle/>
            <a:p>
              <a:pPr algn="l"/>
              <a:r>
                <a:rPr lang="zh-CN" altLang="en-US" sz="2000" b="1" dirty="0">
                  <a:sym typeface="+mn-ea"/>
                </a:rPr>
                <a:t>二、实验</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157"/>
              <a:ext cx="2359688" cy="1038985"/>
            </a:xfrm>
            <a:prstGeom prst="rect">
              <a:avLst/>
            </a:prstGeom>
            <a:noFill/>
          </p:spPr>
          <p:txBody>
            <a:bodyPr wrap="square" rtlCol="0">
              <a:spAutoFit/>
            </a:bodyPr>
            <a:lstStyle/>
            <a:p>
              <a:pPr marL="36195" indent="406400" algn="just" fontAlgn="auto">
                <a:lnSpc>
                  <a:spcPct val="150000"/>
                </a:lnSpc>
                <a:buNone/>
                <a:extLst>
                  <a:ext uri="{35155182-B16C-46BC-9424-99874614C6A1}">
                    <wpsdc:indentchars xmlns:wpsdc="http://www.wps.cn/officeDocument/2017/drawingmlCustomData" val="200" checksum="1740828767"/>
                  </a:ext>
                </a:extLst>
              </a:pPr>
              <a:r>
                <a:rPr lang="zh-CN" altLang="zh-CN" sz="1600" b="1" dirty="0">
                  <a:solidFill>
                    <a:schemeClr val="tx1">
                      <a:lumMod val="75000"/>
                      <a:lumOff val="25000"/>
                    </a:schemeClr>
                  </a:solidFill>
                  <a:sym typeface="+mn-ea"/>
                </a:rPr>
                <a:t>在人为控制条件下，教师或幼儿利用一些材料、仪器或设备，通过简单演示或操作，对周围常见的科学现象加以验证。</a:t>
              </a:r>
              <a:endParaRPr lang="zh-CN" altLang="zh-CN" sz="1600" b="1"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sym typeface="+mn-ea"/>
              </a:endParaRPr>
            </a:p>
          </p:txBody>
        </p:sp>
      </p:gr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4835" y="2669540"/>
            <a:ext cx="3924029" cy="23368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265259"/>
            <a:ext cx="11231880" cy="917734"/>
            <a:chOff x="953023" y="551189"/>
            <a:chExt cx="11231880" cy="917734"/>
          </a:xfrm>
        </p:grpSpPr>
        <p:sp>
          <p:nvSpPr>
            <p:cNvPr id="11" name="矩形 10"/>
            <p:cNvSpPr/>
            <p:nvPr/>
          </p:nvSpPr>
          <p:spPr>
            <a:xfrm>
              <a:off x="2980578" y="976639"/>
              <a:ext cx="920432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551189"/>
              <a:ext cx="184975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任务三</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480"/>
              <a:ext cx="1850390" cy="49244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学前儿童科学教育的方法</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grpSp>
        <p:nvGrpSpPr>
          <p:cNvPr id="14" name="组合 13"/>
          <p:cNvGrpSpPr/>
          <p:nvPr/>
        </p:nvGrpSpPr>
        <p:grpSpPr>
          <a:xfrm>
            <a:off x="1223010" y="2122625"/>
            <a:ext cx="4986655" cy="1900554"/>
            <a:chOff x="1865754" y="4726065"/>
            <a:chExt cx="2665894" cy="1647077"/>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048298" cy="345595"/>
            </a:xfrm>
            <a:prstGeom prst="rect">
              <a:avLst/>
            </a:prstGeom>
            <a:noFill/>
          </p:spPr>
          <p:txBody>
            <a:bodyPr wrap="none" rtlCol="0">
              <a:spAutoFit/>
            </a:bodyPr>
            <a:lstStyle/>
            <a:p>
              <a:pPr algn="l"/>
              <a:r>
                <a:rPr lang="zh-CN" altLang="en-US" sz="2000" b="1" dirty="0">
                  <a:sym typeface="+mn-ea"/>
                </a:rPr>
                <a:t>三、</a:t>
              </a:r>
              <a:r>
                <a:rPr lang="zh-CN" altLang="zh-CN" sz="2000" b="1" dirty="0">
                  <a:sym typeface="+mn-ea"/>
                </a:rPr>
                <a:t>种植与饲养</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157"/>
              <a:ext cx="2359688" cy="1038985"/>
            </a:xfrm>
            <a:prstGeom prst="rect">
              <a:avLst/>
            </a:prstGeom>
            <a:noFill/>
          </p:spPr>
          <p:txBody>
            <a:bodyPr wrap="square" rtlCol="0">
              <a:spAutoFit/>
            </a:bodyPr>
            <a:lstStyle/>
            <a:p>
              <a:pPr marL="36195" indent="406400" algn="just" fontAlgn="auto">
                <a:lnSpc>
                  <a:spcPct val="150000"/>
                </a:lnSpc>
                <a:buNone/>
                <a:extLst>
                  <a:ext uri="{35155182-B16C-46BC-9424-99874614C6A1}">
                    <wpsdc:indentchars xmlns:wpsdc="http://www.wps.cn/officeDocument/2017/drawingmlCustomData" val="200" checksum="1740828767"/>
                  </a:ext>
                </a:extLst>
              </a:pPr>
              <a:r>
                <a:rPr lang="zh-CN" altLang="zh-CN" sz="1600" b="1" dirty="0">
                  <a:solidFill>
                    <a:schemeClr val="tx1">
                      <a:lumMod val="75000"/>
                      <a:lumOff val="25000"/>
                    </a:schemeClr>
                  </a:solidFill>
                  <a:sym typeface="+mn-ea"/>
                </a:rPr>
                <a:t>幼儿在园地、自然角（或用泥盆、木箱等）种植花卉、蔬菜和农作物等的活动，及在饲养角里喂养和照管习性温顺的动物的活动。</a:t>
              </a:r>
              <a:endParaRPr lang="zh-CN" altLang="zh-CN" sz="1600" b="1"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sym typeface="+mn-ea"/>
              </a:endParaRPr>
            </a:p>
          </p:txBody>
        </p:sp>
      </p:gr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78345" y="2824480"/>
            <a:ext cx="3924029" cy="2588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265259"/>
            <a:ext cx="11231880" cy="917734"/>
            <a:chOff x="953023" y="551189"/>
            <a:chExt cx="11231880" cy="917734"/>
          </a:xfrm>
        </p:grpSpPr>
        <p:sp>
          <p:nvSpPr>
            <p:cNvPr id="11" name="矩形 10"/>
            <p:cNvSpPr/>
            <p:nvPr/>
          </p:nvSpPr>
          <p:spPr>
            <a:xfrm>
              <a:off x="2980578" y="976639"/>
              <a:ext cx="920432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551189"/>
              <a:ext cx="184975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任务三</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480"/>
              <a:ext cx="1850390" cy="49244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学前儿童科学教育的方法</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grpSp>
        <p:nvGrpSpPr>
          <p:cNvPr id="14" name="组合 13"/>
          <p:cNvGrpSpPr/>
          <p:nvPr/>
        </p:nvGrpSpPr>
        <p:grpSpPr>
          <a:xfrm>
            <a:off x="1223010" y="2122625"/>
            <a:ext cx="4986655" cy="1531619"/>
            <a:chOff x="1865754" y="4726065"/>
            <a:chExt cx="2665894" cy="1327347"/>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640928" cy="345595"/>
            </a:xfrm>
            <a:prstGeom prst="rect">
              <a:avLst/>
            </a:prstGeom>
            <a:noFill/>
          </p:spPr>
          <p:txBody>
            <a:bodyPr wrap="none" rtlCol="0">
              <a:spAutoFit/>
            </a:bodyPr>
            <a:lstStyle/>
            <a:p>
              <a:pPr algn="l"/>
              <a:r>
                <a:rPr lang="zh-CN" altLang="en-US" sz="2000" b="1" dirty="0">
                  <a:sym typeface="+mn-ea"/>
                </a:rPr>
                <a:t>四、分类</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157"/>
              <a:ext cx="2359688" cy="719255"/>
            </a:xfrm>
            <a:prstGeom prst="rect">
              <a:avLst/>
            </a:prstGeom>
            <a:noFill/>
          </p:spPr>
          <p:txBody>
            <a:bodyPr wrap="square" rtlCol="0">
              <a:spAutoFit/>
            </a:bodyPr>
            <a:lstStyle/>
            <a:p>
              <a:pPr marL="36195" indent="406400" algn="just" fontAlgn="auto">
                <a:lnSpc>
                  <a:spcPct val="150000"/>
                </a:lnSpc>
                <a:buNone/>
                <a:extLst>
                  <a:ext uri="{35155182-B16C-46BC-9424-99874614C6A1}">
                    <wpsdc:indentchars xmlns:wpsdc="http://www.wps.cn/officeDocument/2017/drawingmlCustomData" val="200" checksum="1740828767"/>
                  </a:ext>
                </a:extLst>
              </a:pPr>
              <a:r>
                <a:rPr lang="zh-CN" altLang="zh-CN" sz="1600" b="1" dirty="0">
                  <a:solidFill>
                    <a:schemeClr val="tx1">
                      <a:lumMod val="75000"/>
                      <a:lumOff val="25000"/>
                    </a:schemeClr>
                  </a:solidFill>
                  <a:sym typeface="+mn-ea"/>
                </a:rPr>
                <a:t>幼儿把具有同一个或几个共同特征的物体聚集在一起，以学习科学。</a:t>
              </a:r>
              <a:endParaRPr lang="zh-CN" altLang="zh-CN" sz="1600" b="1"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sym typeface="+mn-ea"/>
              </a:endParaRPr>
            </a:p>
          </p:txBody>
        </p:sp>
      </p:gr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02475" y="2760345"/>
            <a:ext cx="3924029" cy="2750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265259"/>
            <a:ext cx="11231880" cy="917734"/>
            <a:chOff x="953023" y="551189"/>
            <a:chExt cx="11231880" cy="917734"/>
          </a:xfrm>
        </p:grpSpPr>
        <p:sp>
          <p:nvSpPr>
            <p:cNvPr id="11" name="矩形 10"/>
            <p:cNvSpPr/>
            <p:nvPr/>
          </p:nvSpPr>
          <p:spPr>
            <a:xfrm>
              <a:off x="2980578" y="976639"/>
              <a:ext cx="920432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551189"/>
              <a:ext cx="184975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任务三</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480"/>
              <a:ext cx="1850390" cy="49244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学前儿童科学教育的方法</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grpSp>
        <p:nvGrpSpPr>
          <p:cNvPr id="14" name="组合 13"/>
          <p:cNvGrpSpPr/>
          <p:nvPr/>
        </p:nvGrpSpPr>
        <p:grpSpPr>
          <a:xfrm>
            <a:off x="1223010" y="2122625"/>
            <a:ext cx="4986655" cy="2270124"/>
            <a:chOff x="1865754" y="4726065"/>
            <a:chExt cx="2665894" cy="1967358"/>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640928" cy="345595"/>
            </a:xfrm>
            <a:prstGeom prst="rect">
              <a:avLst/>
            </a:prstGeom>
            <a:noFill/>
          </p:spPr>
          <p:txBody>
            <a:bodyPr wrap="none" rtlCol="0">
              <a:spAutoFit/>
            </a:bodyPr>
            <a:lstStyle/>
            <a:p>
              <a:pPr algn="l"/>
              <a:r>
                <a:rPr lang="zh-CN" altLang="en-US" sz="2000" b="1" dirty="0">
                  <a:sym typeface="+mn-ea"/>
                </a:rPr>
                <a:t>五、测量</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157"/>
              <a:ext cx="2359688" cy="1359266"/>
            </a:xfrm>
            <a:prstGeom prst="rect">
              <a:avLst/>
            </a:prstGeom>
            <a:noFill/>
          </p:spPr>
          <p:txBody>
            <a:bodyPr wrap="square" rtlCol="0">
              <a:spAutoFit/>
            </a:bodyPr>
            <a:lstStyle/>
            <a:p>
              <a:pPr marL="36195" indent="406400" algn="just" fontAlgn="auto">
                <a:lnSpc>
                  <a:spcPct val="150000"/>
                </a:lnSpc>
                <a:buNone/>
                <a:extLst>
                  <a:ext uri="{35155182-B16C-46BC-9424-99874614C6A1}">
                    <wpsdc:indentchars xmlns:wpsdc="http://www.wps.cn/officeDocument/2017/drawingmlCustomData" val="200" checksum="1740828767"/>
                  </a:ext>
                </a:extLst>
              </a:pPr>
              <a:r>
                <a:rPr lang="zh-CN" altLang="zh-CN" sz="1600" b="1" dirty="0">
                  <a:solidFill>
                    <a:schemeClr val="tx1">
                      <a:lumMod val="75000"/>
                      <a:lumOff val="25000"/>
                    </a:schemeClr>
                  </a:solidFill>
                  <a:sym typeface="+mn-ea"/>
                </a:rPr>
                <a:t>幼儿通过观察或运用简单的测量工具，对物体进行简单的、初级的测定。具体包括测量物体的大小、长短、高矮、粗细、轻重等内容。</a:t>
              </a:r>
              <a:endParaRPr lang="zh-CN" altLang="zh-CN" sz="1600" b="1"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sym typeface="+mn-ea"/>
              </a:endParaRPr>
            </a:p>
          </p:txBody>
        </p:sp>
      </p:gr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59171" y="2824356"/>
            <a:ext cx="3924029" cy="2930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265259"/>
            <a:ext cx="11231880" cy="917734"/>
            <a:chOff x="953023" y="551189"/>
            <a:chExt cx="11231880" cy="917734"/>
          </a:xfrm>
        </p:grpSpPr>
        <p:sp>
          <p:nvSpPr>
            <p:cNvPr id="11" name="矩形 10"/>
            <p:cNvSpPr/>
            <p:nvPr/>
          </p:nvSpPr>
          <p:spPr>
            <a:xfrm>
              <a:off x="2980578" y="976639"/>
              <a:ext cx="920432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551189"/>
              <a:ext cx="184975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任务三</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480"/>
              <a:ext cx="1850390" cy="49244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学前儿童科学教育的方法</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grpSp>
        <p:nvGrpSpPr>
          <p:cNvPr id="14" name="组合 13"/>
          <p:cNvGrpSpPr/>
          <p:nvPr/>
        </p:nvGrpSpPr>
        <p:grpSpPr>
          <a:xfrm>
            <a:off x="1223010" y="2122625"/>
            <a:ext cx="4986655" cy="2639695"/>
            <a:chOff x="1865754" y="4726065"/>
            <a:chExt cx="2665894" cy="2287639"/>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912508" cy="345595"/>
            </a:xfrm>
            <a:prstGeom prst="rect">
              <a:avLst/>
            </a:prstGeom>
            <a:noFill/>
          </p:spPr>
          <p:txBody>
            <a:bodyPr wrap="none" rtlCol="0">
              <a:spAutoFit/>
            </a:bodyPr>
            <a:lstStyle/>
            <a:p>
              <a:pPr algn="l"/>
              <a:r>
                <a:rPr lang="zh-CN" altLang="en-US" sz="2000" b="1" dirty="0">
                  <a:sym typeface="+mn-ea"/>
                </a:rPr>
                <a:t>六、</a:t>
              </a:r>
              <a:r>
                <a:rPr lang="zh-CN" altLang="zh-CN" sz="2000" b="1" dirty="0">
                  <a:sym typeface="+mn-ea"/>
                </a:rPr>
                <a:t>信息交流</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157"/>
              <a:ext cx="2359688" cy="1679547"/>
            </a:xfrm>
            <a:prstGeom prst="rect">
              <a:avLst/>
            </a:prstGeom>
            <a:noFill/>
          </p:spPr>
          <p:txBody>
            <a:bodyPr wrap="square" rtlCol="0">
              <a:spAutoFit/>
            </a:bodyPr>
            <a:lstStyle/>
            <a:p>
              <a:pPr marL="36195" indent="406400" algn="just" fontAlgn="auto">
                <a:lnSpc>
                  <a:spcPct val="150000"/>
                </a:lnSpc>
                <a:buNone/>
                <a:extLst>
                  <a:ext uri="{35155182-B16C-46BC-9424-99874614C6A1}">
                    <wpsdc:indentchars xmlns:wpsdc="http://www.wps.cn/officeDocument/2017/drawingmlCustomData" val="200" checksum="1740828767"/>
                  </a:ext>
                </a:extLst>
              </a:pPr>
              <a:r>
                <a:rPr lang="zh-CN" altLang="zh-CN" sz="1600" b="1" dirty="0">
                  <a:solidFill>
                    <a:schemeClr val="tx1">
                      <a:lumMod val="75000"/>
                      <a:lumOff val="25000"/>
                    </a:schemeClr>
                  </a:solidFill>
                  <a:sym typeface="+mn-ea"/>
                </a:rPr>
                <a:t>幼儿以各种方式（手势、动作、语言和图形）想老师、同伴、家长表达、传递自己的感受，告知观察周围世界的过程和结果，提出疑问、抒发情绪，和同伴们分享成果，评价别人的探索结果等。</a:t>
              </a:r>
              <a:endParaRPr lang="zh-CN" altLang="zh-CN" sz="1600" b="1"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sym typeface="+mn-ea"/>
              </a:endParaRPr>
            </a:p>
          </p:txBody>
        </p:sp>
      </p:gr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62082" y="2669416"/>
            <a:ext cx="3924029" cy="292020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265259"/>
            <a:ext cx="11231880" cy="917734"/>
            <a:chOff x="953023" y="551189"/>
            <a:chExt cx="11231880" cy="917734"/>
          </a:xfrm>
        </p:grpSpPr>
        <p:sp>
          <p:nvSpPr>
            <p:cNvPr id="11" name="矩形 10"/>
            <p:cNvSpPr/>
            <p:nvPr/>
          </p:nvSpPr>
          <p:spPr>
            <a:xfrm>
              <a:off x="2980578" y="976639"/>
              <a:ext cx="920432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551189"/>
              <a:ext cx="184975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任务三</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480"/>
              <a:ext cx="1850390" cy="49244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学前儿童科学教育的方法</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grpSp>
        <p:nvGrpSpPr>
          <p:cNvPr id="14" name="组合 13"/>
          <p:cNvGrpSpPr/>
          <p:nvPr/>
        </p:nvGrpSpPr>
        <p:grpSpPr>
          <a:xfrm>
            <a:off x="1223010" y="2122625"/>
            <a:ext cx="4986655" cy="1900554"/>
            <a:chOff x="1865754" y="4726065"/>
            <a:chExt cx="2665894" cy="1647077"/>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912508" cy="345595"/>
            </a:xfrm>
            <a:prstGeom prst="rect">
              <a:avLst/>
            </a:prstGeom>
            <a:noFill/>
          </p:spPr>
          <p:txBody>
            <a:bodyPr wrap="none" rtlCol="0">
              <a:spAutoFit/>
            </a:bodyPr>
            <a:lstStyle/>
            <a:p>
              <a:pPr algn="l"/>
              <a:r>
                <a:rPr lang="zh-CN" altLang="en-US" sz="2000" b="1" dirty="0">
                  <a:sym typeface="+mn-ea"/>
                </a:rPr>
                <a:t>七、科学游戏</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157"/>
              <a:ext cx="2359688" cy="1038985"/>
            </a:xfrm>
            <a:prstGeom prst="rect">
              <a:avLst/>
            </a:prstGeom>
            <a:noFill/>
          </p:spPr>
          <p:txBody>
            <a:bodyPr wrap="square" rtlCol="0">
              <a:spAutoFit/>
            </a:bodyPr>
            <a:lstStyle/>
            <a:p>
              <a:pPr marL="36195" indent="406400" algn="just" fontAlgn="auto">
                <a:lnSpc>
                  <a:spcPct val="150000"/>
                </a:lnSpc>
                <a:buNone/>
                <a:extLst>
                  <a:ext uri="{35155182-B16C-46BC-9424-99874614C6A1}">
                    <wpsdc:indentchars xmlns:wpsdc="http://www.wps.cn/officeDocument/2017/drawingmlCustomData" val="200" checksum="1740828767"/>
                  </a:ext>
                </a:extLst>
              </a:pPr>
              <a:r>
                <a:rPr lang="zh-CN" altLang="zh-CN" sz="1600" b="1" dirty="0">
                  <a:solidFill>
                    <a:schemeClr val="tx1">
                      <a:lumMod val="75000"/>
                      <a:lumOff val="25000"/>
                    </a:schemeClr>
                  </a:solidFill>
                  <a:sym typeface="+mn-ea"/>
                </a:rPr>
                <a:t>科学游戏是指运用自然物质材料和有关的图片、玩具（科技玩具）等物品，进行带有游戏性质的操作活动。</a:t>
              </a:r>
              <a:endParaRPr lang="zh-CN" altLang="zh-CN" sz="1600" b="1"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sym typeface="+mn-ea"/>
              </a:endParaRPr>
            </a:p>
          </p:txBody>
        </p:sp>
      </p:grpSp>
      <p:pic>
        <p:nvPicPr>
          <p:cNvPr id="9218" name="Picture 2"/>
          <p:cNvPicPr>
            <a:picLocks noChangeAspect="1" noChangeArrowheads="1"/>
          </p:cNvPicPr>
          <p:nvPr/>
        </p:nvPicPr>
        <p:blipFill>
          <a:blip r:embed="rId4">
            <a:clrChange>
              <a:clrFrom>
                <a:srgbClr val="FFFFFF">
                  <a:alpha val="100000"/>
                </a:srgbClr>
              </a:clrFrom>
              <a:clrTo>
                <a:srgbClr val="FFFFFF">
                  <a:alpha val="100000"/>
                  <a:alpha val="0"/>
                </a:srgbClr>
              </a:clrTo>
            </a:clrChange>
            <a:extLst>
              <a:ext uri="{28A0092B-C50C-407E-A947-70E740481C1C}">
                <a14:useLocalDpi xmlns:a14="http://schemas.microsoft.com/office/drawing/2010/main" val="0"/>
              </a:ext>
            </a:extLst>
          </a:blip>
          <a:srcRect/>
          <a:stretch>
            <a:fillRect/>
          </a:stretch>
        </p:blipFill>
        <p:spPr bwMode="auto">
          <a:xfrm>
            <a:off x="6956425" y="2669540"/>
            <a:ext cx="3924029" cy="297818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010529" y="5541450"/>
            <a:ext cx="3816424" cy="369332"/>
          </a:xfrm>
          <a:prstGeom prst="rect">
            <a:avLst/>
          </a:prstGeom>
          <a:noFill/>
        </p:spPr>
        <p:txBody>
          <a:bodyPr wrap="square" rtlCol="0">
            <a:spAutoFit/>
          </a:bodyPr>
          <a:lstStyle/>
          <a:p>
            <a:pPr algn="ctr"/>
            <a:r>
              <a:rPr lang="zh-CN" altLang="en-US" dirty="0"/>
              <a:t>接龙游戏牌</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265259"/>
            <a:ext cx="11231880" cy="917575"/>
            <a:chOff x="953023" y="551189"/>
            <a:chExt cx="11231880" cy="917575"/>
          </a:xfrm>
        </p:grpSpPr>
        <p:sp>
          <p:nvSpPr>
            <p:cNvPr id="11" name="矩形 10"/>
            <p:cNvSpPr/>
            <p:nvPr/>
          </p:nvSpPr>
          <p:spPr>
            <a:xfrm>
              <a:off x="2980578" y="976639"/>
              <a:ext cx="920432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551189"/>
              <a:ext cx="184975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任务三</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1850390" cy="49212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学前儿童科学教育的方法</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grpSp>
        <p:nvGrpSpPr>
          <p:cNvPr id="14" name="组合 13"/>
          <p:cNvGrpSpPr/>
          <p:nvPr/>
        </p:nvGrpSpPr>
        <p:grpSpPr>
          <a:xfrm>
            <a:off x="1223010" y="2122625"/>
            <a:ext cx="4986655" cy="1531619"/>
            <a:chOff x="1865754" y="4726065"/>
            <a:chExt cx="2665894" cy="1327347"/>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184087" cy="345595"/>
            </a:xfrm>
            <a:prstGeom prst="rect">
              <a:avLst/>
            </a:prstGeom>
            <a:noFill/>
          </p:spPr>
          <p:txBody>
            <a:bodyPr wrap="none" rtlCol="0">
              <a:spAutoFit/>
            </a:bodyPr>
            <a:lstStyle/>
            <a:p>
              <a:pPr algn="l"/>
              <a:r>
                <a:rPr lang="zh-CN" altLang="en-US" sz="2000" b="1" dirty="0">
                  <a:sym typeface="+mn-ea"/>
                </a:rPr>
                <a:t>八、早期科学阅读</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157"/>
              <a:ext cx="2359688" cy="719255"/>
            </a:xfrm>
            <a:prstGeom prst="rect">
              <a:avLst/>
            </a:prstGeom>
            <a:noFill/>
          </p:spPr>
          <p:txBody>
            <a:bodyPr wrap="square" rtlCol="0">
              <a:spAutoFit/>
            </a:bodyPr>
            <a:lstStyle/>
            <a:p>
              <a:pPr marL="36195" indent="457200" algn="just" fontAlgn="auto">
                <a:lnSpc>
                  <a:spcPct val="150000"/>
                </a:lnSpc>
                <a:buNone/>
              </a:pPr>
              <a:r>
                <a:rPr lang="zh-CN" altLang="zh-CN" sz="1600" b="1" dirty="0">
                  <a:solidFill>
                    <a:schemeClr val="tx1">
                      <a:lumMod val="75000"/>
                      <a:lumOff val="25000"/>
                    </a:schemeClr>
                  </a:solidFill>
                  <a:sym typeface="+mn-ea"/>
                </a:rPr>
                <a:t>幼儿通过阅读寓有科学知识的作品，包括故事、儿歌、谜语等，以学习科学。</a:t>
              </a:r>
              <a:endParaRPr lang="zh-CN" altLang="zh-CN" sz="1600" b="1" dirty="0">
                <a:solidFill>
                  <a:schemeClr val="tx1">
                    <a:lumMod val="75000"/>
                    <a:lumOff val="25000"/>
                  </a:schemeClr>
                </a:solidFill>
                <a:latin typeface="宋体" panose="02010600030101010101" pitchFamily="2" charset="-122"/>
                <a:ea typeface="宋体" panose="02010600030101010101" pitchFamily="2" charset="-122"/>
                <a:cs typeface="宋体" panose="02010600030101010101" pitchFamily="2" charset="-122"/>
                <a:sym typeface="+mn-ea"/>
              </a:endParaRPr>
            </a:p>
          </p:txBody>
        </p:sp>
      </p:grpSp>
      <p:pic>
        <p:nvPicPr>
          <p:cNvPr id="102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54215" y="2824480"/>
            <a:ext cx="3924029" cy="291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12" name="矩形 11"/>
          <p:cNvSpPr/>
          <p:nvPr/>
        </p:nvSpPr>
        <p:spPr>
          <a:xfrm>
            <a:off x="354012" y="342900"/>
            <a:ext cx="11482388" cy="6173786"/>
          </a:xfrm>
          <a:prstGeom prst="rect">
            <a:avLst/>
          </a:prstGeom>
          <a:noFill/>
          <a:ln>
            <a:solidFill>
              <a:srgbClr val="68B9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rot="5400000">
            <a:off x="2996883" y="2241845"/>
            <a:ext cx="2714994" cy="1258716"/>
            <a:chOff x="3238500" y="3079008"/>
            <a:chExt cx="5729514" cy="865420"/>
          </a:xfrm>
        </p:grpSpPr>
        <p:sp>
          <p:nvSpPr>
            <p:cNvPr id="14" name="文本框 283"/>
            <p:cNvSpPr txBox="1"/>
            <p:nvPr/>
          </p:nvSpPr>
          <p:spPr>
            <a:xfrm rot="16200000">
              <a:off x="5794135" y="1077799"/>
              <a:ext cx="634828" cy="4868420"/>
            </a:xfrm>
            <a:prstGeom prst="rect">
              <a:avLst/>
            </a:prstGeom>
            <a:noFill/>
          </p:spPr>
          <p:txBody>
            <a:bodyPr vert="horz" wrap="square" rtlCol="0" anchor="ctr" anchorCtr="0">
              <a:spAutoFit/>
            </a:bodyPr>
            <a:lstStyle/>
            <a:p>
              <a:pPr algn="ctr"/>
              <a:r>
                <a:rPr lang="zh-CN" altLang="en-US" sz="4800" spc="600" dirty="0">
                  <a:solidFill>
                    <a:srgbClr val="68B9A8"/>
                  </a:solidFill>
                  <a:latin typeface="华文新魏" panose="02010800040101010101" pitchFamily="2" charset="-122"/>
                  <a:ea typeface="华文新魏" panose="02010800040101010101" pitchFamily="2" charset="-122"/>
                </a:rPr>
                <a:t>项目二</a:t>
              </a:r>
              <a:endParaRPr lang="en-US" altLang="zh-CN" sz="4800" spc="600" dirty="0">
                <a:solidFill>
                  <a:srgbClr val="68B9A8"/>
                </a:solidFill>
                <a:latin typeface="华文新魏" panose="02010800040101010101" pitchFamily="2" charset="-122"/>
                <a:ea typeface="华文新魏" panose="02010800040101010101" pitchFamily="2" charset="-122"/>
              </a:endParaRPr>
            </a:p>
          </p:txBody>
        </p:sp>
        <p:grpSp>
          <p:nvGrpSpPr>
            <p:cNvPr id="15" name="组合 14"/>
            <p:cNvGrpSpPr/>
            <p:nvPr/>
          </p:nvGrpSpPr>
          <p:grpSpPr>
            <a:xfrm>
              <a:off x="3238500" y="3079008"/>
              <a:ext cx="5729514" cy="865420"/>
              <a:chOff x="3200400" y="3079008"/>
              <a:chExt cx="5729514" cy="865420"/>
            </a:xfrm>
          </p:grpSpPr>
          <p:cxnSp>
            <p:nvCxnSpPr>
              <p:cNvPr id="16" name="直接连接符 15"/>
              <p:cNvCxnSpPr/>
              <p:nvPr/>
            </p:nvCxnSpPr>
            <p:spPr>
              <a:xfrm>
                <a:off x="3214914" y="3079008"/>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200400" y="3944428"/>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grpSp>
      </p:grpSp>
      <p:sp>
        <p:nvSpPr>
          <p:cNvPr id="22" name="标题 1"/>
          <p:cNvSpPr txBox="1"/>
          <p:nvPr/>
        </p:nvSpPr>
        <p:spPr>
          <a:xfrm>
            <a:off x="5398135" y="2177415"/>
            <a:ext cx="5620385" cy="829310"/>
          </a:xfrm>
          <a:prstGeom prst="rect">
            <a:avLst/>
          </a:prstGeom>
        </p:spPr>
        <p:txBody>
          <a:bodyPr rtlCol="0"/>
          <a:lstStyle>
            <a:lvl1pPr algn="ctr" defTabSz="1218565" rtl="0" eaLnBrk="1" latinLnBrk="0" hangingPunct="1">
              <a:spcBef>
                <a:spcPct val="0"/>
              </a:spcBef>
              <a:buNone/>
              <a:defRPr sz="5900" kern="1200">
                <a:solidFill>
                  <a:schemeClr val="tx1"/>
                </a:solidFill>
                <a:latin typeface="+mj-lt"/>
                <a:ea typeface="+mj-ea"/>
                <a:cs typeface="+mj-cs"/>
              </a:defRPr>
            </a:lvl1pPr>
          </a:lstStyle>
          <a:p>
            <a:pPr>
              <a:defRPr/>
            </a:pPr>
            <a:r>
              <a:rPr lang="zh-CN" altLang="en-US" sz="4200" dirty="0">
                <a:solidFill>
                  <a:srgbClr val="68B9A8"/>
                </a:solidFill>
                <a:latin typeface="华文新魏" panose="02010800040101010101" pitchFamily="2" charset="-122"/>
                <a:ea typeface="华文新魏" panose="02010800040101010101" pitchFamily="2" charset="-122"/>
              </a:rPr>
              <a:t>学前儿童科学教育概述</a:t>
            </a:r>
            <a:endParaRPr lang="zh-CN" altLang="en-US" sz="4200" dirty="0">
              <a:solidFill>
                <a:srgbClr val="68B9A8"/>
              </a:solidFill>
              <a:latin typeface="华文新魏" panose="02010800040101010101" pitchFamily="2" charset="-122"/>
              <a:ea typeface="华文新魏" panose="02010800040101010101" pitchFamily="2" charset="-122"/>
            </a:endParaRPr>
          </a:p>
        </p:txBody>
      </p:sp>
      <p:sp>
        <p:nvSpPr>
          <p:cNvPr id="23" name="副标题 2"/>
          <p:cNvSpPr txBox="1"/>
          <p:nvPr/>
        </p:nvSpPr>
        <p:spPr>
          <a:xfrm>
            <a:off x="5398770" y="3106420"/>
            <a:ext cx="5619750" cy="325120"/>
          </a:xfrm>
          <a:prstGeom prst="rect">
            <a:avLst/>
          </a:prstGeom>
        </p:spPr>
        <p:txBody>
          <a:bodyPr rtlCol="0"/>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lgn="ctr">
              <a:buNone/>
              <a:defRPr/>
            </a:pPr>
            <a:r>
              <a:rPr lang="zh-CN" altLang="en-US" sz="1400" spc="300" dirty="0">
                <a:solidFill>
                  <a:schemeClr val="bg1">
                    <a:lumMod val="50000"/>
                  </a:schemeClr>
                </a:solidFill>
                <a:latin typeface="华文新魏" panose="02010800040101010101" pitchFamily="2" charset="-122"/>
                <a:ea typeface="华文新魏" panose="02010800040101010101" pitchFamily="2" charset="-122"/>
              </a:rPr>
              <a:t>科学教育的目标</a:t>
            </a:r>
            <a:r>
              <a:rPr lang="en-US" altLang="zh-CN" sz="1400" spc="300" dirty="0">
                <a:solidFill>
                  <a:schemeClr val="bg1">
                    <a:lumMod val="50000"/>
                  </a:schemeClr>
                </a:solidFill>
                <a:latin typeface="华文新魏" panose="02010800040101010101" pitchFamily="2" charset="-122"/>
                <a:ea typeface="华文新魏" panose="02010800040101010101" pitchFamily="2" charset="-122"/>
              </a:rPr>
              <a:t>|</a:t>
            </a:r>
            <a:r>
              <a:rPr lang="zh-CN" altLang="en-US" sz="1400" spc="300" dirty="0">
                <a:solidFill>
                  <a:schemeClr val="bg1">
                    <a:lumMod val="50000"/>
                  </a:schemeClr>
                </a:solidFill>
                <a:latin typeface="华文新魏" panose="02010800040101010101" pitchFamily="2" charset="-122"/>
                <a:ea typeface="华文新魏" panose="02010800040101010101" pitchFamily="2" charset="-122"/>
              </a:rPr>
              <a:t>科学教育的内容</a:t>
            </a:r>
            <a:r>
              <a:rPr lang="en-US" altLang="zh-CN" sz="1400" spc="300" dirty="0">
                <a:solidFill>
                  <a:schemeClr val="bg1">
                    <a:lumMod val="50000"/>
                  </a:schemeClr>
                </a:solidFill>
                <a:latin typeface="华文新魏" panose="02010800040101010101" pitchFamily="2" charset="-122"/>
                <a:ea typeface="华文新魏" panose="02010800040101010101" pitchFamily="2" charset="-122"/>
                <a:sym typeface="+mn-ea"/>
              </a:rPr>
              <a:t>|</a:t>
            </a:r>
            <a:r>
              <a:rPr lang="zh-CN" altLang="en-US" sz="1400" spc="300" dirty="0">
                <a:solidFill>
                  <a:schemeClr val="bg1">
                    <a:lumMod val="50000"/>
                  </a:schemeClr>
                </a:solidFill>
                <a:latin typeface="华文新魏" panose="02010800040101010101" pitchFamily="2" charset="-122"/>
                <a:ea typeface="华文新魏" panose="02010800040101010101" pitchFamily="2" charset="-122"/>
                <a:sym typeface="+mn-ea"/>
              </a:rPr>
              <a:t>科学教育的方法</a:t>
            </a:r>
            <a:endParaRPr lang="zh-CN" altLang="en-US" sz="1400" spc="300" dirty="0">
              <a:solidFill>
                <a:schemeClr val="bg1">
                  <a:lumMod val="50000"/>
                </a:schemeClr>
              </a:solidFill>
              <a:latin typeface="华文新魏" panose="02010800040101010101" pitchFamily="2" charset="-122"/>
              <a:ea typeface="华文新魏" panose="02010800040101010101" pitchFamily="2" charset="-122"/>
              <a:sym typeface="+mn-ea"/>
            </a:endParaRPr>
          </a:p>
        </p:txBody>
      </p:sp>
      <p:cxnSp>
        <p:nvCxnSpPr>
          <p:cNvPr id="24" name="直接连接符 23"/>
          <p:cNvCxnSpPr/>
          <p:nvPr/>
        </p:nvCxnSpPr>
        <p:spPr>
          <a:xfrm>
            <a:off x="5669280" y="3006090"/>
            <a:ext cx="5147310" cy="0"/>
          </a:xfrm>
          <a:prstGeom prst="line">
            <a:avLst/>
          </a:prstGeom>
          <a:ln w="3175">
            <a:solidFill>
              <a:srgbClr val="68B9A8"/>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fltVal val="0"/>
                                          </p:val>
                                        </p:tav>
                                        <p:tav tm="100000">
                                          <p:val>
                                            <p:strVal val="#ppt_h"/>
                                          </p:val>
                                        </p:tav>
                                      </p:tavLst>
                                    </p:anim>
                                    <p:animEffect transition="in" filter="fade">
                                      <p:cBhvr>
                                        <p:cTn id="13" dur="1000"/>
                                        <p:tgtEl>
                                          <p:spTgt spid="12"/>
                                        </p:tgtEl>
                                      </p:cBhvr>
                                    </p:animEffect>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ppt_x"/>
                                          </p:val>
                                        </p:tav>
                                        <p:tav tm="100000">
                                          <p:val>
                                            <p:strVal val="#ppt_x"/>
                                          </p:val>
                                        </p:tav>
                                      </p:tavLst>
                                    </p:anim>
                                    <p:anim calcmode="lin" valueType="num">
                                      <p:cBhvr additive="base">
                                        <p:cTn id="18" dur="1000" fill="hold"/>
                                        <p:tgtEl>
                                          <p:spTgt spid="13"/>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42" presetClass="entr" presetSubtype="0"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anim calcmode="lin" valueType="num">
                                      <p:cBhvr>
                                        <p:cTn id="23" dur="500" fill="hold"/>
                                        <p:tgtEl>
                                          <p:spTgt spid="22"/>
                                        </p:tgtEl>
                                        <p:attrNameLst>
                                          <p:attrName>ppt_x</p:attrName>
                                        </p:attrNameLst>
                                      </p:cBhvr>
                                      <p:tavLst>
                                        <p:tav tm="0">
                                          <p:val>
                                            <p:strVal val="#ppt_x"/>
                                          </p:val>
                                        </p:tav>
                                        <p:tav tm="100000">
                                          <p:val>
                                            <p:strVal val="#ppt_x"/>
                                          </p:val>
                                        </p:tav>
                                      </p:tavLst>
                                    </p:anim>
                                    <p:anim calcmode="lin" valueType="num">
                                      <p:cBhvr>
                                        <p:cTn id="24" dur="500" fill="hold"/>
                                        <p:tgtEl>
                                          <p:spTgt spid="22"/>
                                        </p:tgtEl>
                                        <p:attrNameLst>
                                          <p:attrName>ppt_y</p:attrName>
                                        </p:attrNameLst>
                                      </p:cBhvr>
                                      <p:tavLst>
                                        <p:tav tm="0">
                                          <p:val>
                                            <p:strVal val="#ppt_y+.1"/>
                                          </p:val>
                                        </p:tav>
                                        <p:tav tm="100000">
                                          <p:val>
                                            <p:strVal val="#ppt_y"/>
                                          </p:val>
                                        </p:tav>
                                      </p:tavLst>
                                    </p:anim>
                                  </p:childTnLst>
                                </p:cTn>
                              </p:par>
                            </p:childTnLst>
                          </p:cTn>
                        </p:par>
                        <p:par>
                          <p:cTn id="25" fill="hold">
                            <p:stCondLst>
                              <p:cond delay="3500"/>
                            </p:stCondLst>
                            <p:childTnLst>
                              <p:par>
                                <p:cTn id="26" presetID="42" presetClass="entr" presetSubtype="0"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anim calcmode="lin" valueType="num">
                                      <p:cBhvr>
                                        <p:cTn id="29" dur="500" fill="hold"/>
                                        <p:tgtEl>
                                          <p:spTgt spid="24"/>
                                        </p:tgtEl>
                                        <p:attrNameLst>
                                          <p:attrName>ppt_x</p:attrName>
                                        </p:attrNameLst>
                                      </p:cBhvr>
                                      <p:tavLst>
                                        <p:tav tm="0">
                                          <p:val>
                                            <p:strVal val="#ppt_x"/>
                                          </p:val>
                                        </p:tav>
                                        <p:tav tm="100000">
                                          <p:val>
                                            <p:strVal val="#ppt_x"/>
                                          </p:val>
                                        </p:tav>
                                      </p:tavLst>
                                    </p:anim>
                                    <p:anim calcmode="lin" valueType="num">
                                      <p:cBhvr>
                                        <p:cTn id="30" dur="500" fill="hold"/>
                                        <p:tgtEl>
                                          <p:spTgt spid="24"/>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42" presetClass="entr" presetSubtype="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anim calcmode="lin" valueType="num">
                                      <p:cBhvr>
                                        <p:cTn id="35" dur="500" fill="hold"/>
                                        <p:tgtEl>
                                          <p:spTgt spid="23"/>
                                        </p:tgtEl>
                                        <p:attrNameLst>
                                          <p:attrName>ppt_x</p:attrName>
                                        </p:attrNameLst>
                                      </p:cBhvr>
                                      <p:tavLst>
                                        <p:tav tm="0">
                                          <p:val>
                                            <p:strVal val="#ppt_x"/>
                                          </p:val>
                                        </p:tav>
                                        <p:tav tm="100000">
                                          <p:val>
                                            <p:strVal val="#ppt_x"/>
                                          </p:val>
                                        </p:tav>
                                      </p:tavLst>
                                    </p:anim>
                                    <p:anim calcmode="lin" valueType="num">
                                      <p:cBhvr>
                                        <p:cTn id="36"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13" name="矩形 12"/>
          <p:cNvSpPr/>
          <p:nvPr/>
        </p:nvSpPr>
        <p:spPr>
          <a:xfrm>
            <a:off x="354012" y="342900"/>
            <a:ext cx="11482388" cy="6173786"/>
          </a:xfrm>
          <a:prstGeom prst="rect">
            <a:avLst/>
          </a:prstGeom>
          <a:noFill/>
          <a:ln>
            <a:solidFill>
              <a:srgbClr val="68B9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2924909" y="2451183"/>
            <a:ext cx="6339643" cy="1185267"/>
            <a:chOff x="3238500" y="3056722"/>
            <a:chExt cx="5729514" cy="909992"/>
          </a:xfrm>
        </p:grpSpPr>
        <p:sp>
          <p:nvSpPr>
            <p:cNvPr id="15" name="文本框 283"/>
            <p:cNvSpPr txBox="1"/>
            <p:nvPr/>
          </p:nvSpPr>
          <p:spPr>
            <a:xfrm>
              <a:off x="4642375" y="3111502"/>
              <a:ext cx="2919939" cy="779062"/>
            </a:xfrm>
            <a:prstGeom prst="rect">
              <a:avLst/>
            </a:prstGeom>
            <a:noFill/>
          </p:spPr>
          <p:txBody>
            <a:bodyPr wrap="none" rtlCol="0">
              <a:spAutoFit/>
            </a:bodyPr>
            <a:lstStyle/>
            <a:p>
              <a:pPr algn="ctr"/>
              <a:r>
                <a:rPr lang="zh-CN" altLang="en-US" sz="6000" dirty="0">
                  <a:solidFill>
                    <a:srgbClr val="68B9A8"/>
                  </a:solidFill>
                  <a:latin typeface="华文新魏" panose="02010800040101010101" pitchFamily="2" charset="-122"/>
                  <a:ea typeface="华文新魏" panose="02010800040101010101" pitchFamily="2" charset="-122"/>
                </a:rPr>
                <a:t>谢谢观看</a:t>
              </a:r>
              <a:endParaRPr lang="zh-CN" altLang="en-US" sz="6000" dirty="0">
                <a:solidFill>
                  <a:srgbClr val="68B9A8"/>
                </a:solidFill>
                <a:latin typeface="华文新魏" panose="02010800040101010101" pitchFamily="2" charset="-122"/>
                <a:ea typeface="华文新魏" panose="02010800040101010101" pitchFamily="2" charset="-122"/>
              </a:endParaRPr>
            </a:p>
          </p:txBody>
        </p:sp>
        <p:grpSp>
          <p:nvGrpSpPr>
            <p:cNvPr id="16" name="组合 15"/>
            <p:cNvGrpSpPr/>
            <p:nvPr/>
          </p:nvGrpSpPr>
          <p:grpSpPr>
            <a:xfrm>
              <a:off x="3238500" y="3056722"/>
              <a:ext cx="5729514" cy="909992"/>
              <a:chOff x="3200400" y="3056722"/>
              <a:chExt cx="5729514" cy="909992"/>
            </a:xfrm>
          </p:grpSpPr>
          <p:cxnSp>
            <p:nvCxnSpPr>
              <p:cNvPr id="17" name="直接连接符 16"/>
              <p:cNvCxnSpPr/>
              <p:nvPr/>
            </p:nvCxnSpPr>
            <p:spPr>
              <a:xfrm>
                <a:off x="3214914" y="3056722"/>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200400" y="3966714"/>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grpSp>
      </p:grpSp>
      <p:sp>
        <p:nvSpPr>
          <p:cNvPr id="12" name="Freeform 10"/>
          <p:cNvSpPr>
            <a:spLocks noEditPoints="1"/>
          </p:cNvSpPr>
          <p:nvPr/>
        </p:nvSpPr>
        <p:spPr bwMode="auto">
          <a:xfrm>
            <a:off x="4820047" y="4459072"/>
            <a:ext cx="310876" cy="312303"/>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rgbClr val="68B9A8"/>
          </a:solidFill>
          <a:ln>
            <a:noFill/>
          </a:ln>
        </p:spPr>
        <p:txBody>
          <a:bodyPr vert="horz" wrap="square" lIns="68562" tIns="34281" rIns="68562" bIns="34281" numCol="1" anchor="t" anchorCtr="0" compatLnSpc="1"/>
          <a:lstStyle/>
          <a:p>
            <a:endParaRPr lang="zh-CN" altLang="en-US">
              <a:solidFill>
                <a:srgbClr val="5FA0A0"/>
              </a:solidFill>
            </a:endParaRPr>
          </a:p>
        </p:txBody>
      </p:sp>
      <p:sp>
        <p:nvSpPr>
          <p:cNvPr id="2" name="Rectangle 4"/>
          <p:cNvSpPr txBox="1">
            <a:spLocks noChangeArrowheads="1"/>
          </p:cNvSpPr>
          <p:nvPr/>
        </p:nvSpPr>
        <p:spPr bwMode="auto">
          <a:xfrm>
            <a:off x="5193030" y="4483735"/>
            <a:ext cx="1803400" cy="25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ctr"/>
            <a:r>
              <a:rPr lang="zh-CN" sz="2100" b="0" dirty="0">
                <a:solidFill>
                  <a:schemeClr val="bg1">
                    <a:lumMod val="50000"/>
                  </a:schemeClr>
                </a:solidFill>
                <a:latin typeface="微软雅黑" panose="020B0503020204020204" pitchFamily="34" charset="-122"/>
                <a:ea typeface="微软雅黑" panose="020B0503020204020204" pitchFamily="34" charset="-122"/>
              </a:rPr>
              <a:t>北京出版社</a:t>
            </a:r>
            <a:endParaRPr lang="zh-CN" sz="2100" b="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1000" fill="hold"/>
                                        <p:tgtEl>
                                          <p:spTgt spid="13"/>
                                        </p:tgtEl>
                                        <p:attrNameLst>
                                          <p:attrName>ppt_w</p:attrName>
                                        </p:attrNameLst>
                                      </p:cBhvr>
                                      <p:tavLst>
                                        <p:tav tm="0">
                                          <p:val>
                                            <p:fltVal val="0"/>
                                          </p:val>
                                        </p:tav>
                                        <p:tav tm="100000">
                                          <p:val>
                                            <p:strVal val="#ppt_w"/>
                                          </p:val>
                                        </p:tav>
                                      </p:tavLst>
                                    </p:anim>
                                    <p:anim calcmode="lin" valueType="num">
                                      <p:cBhvr>
                                        <p:cTn id="12" dur="1000" fill="hold"/>
                                        <p:tgtEl>
                                          <p:spTgt spid="13"/>
                                        </p:tgtEl>
                                        <p:attrNameLst>
                                          <p:attrName>ppt_h</p:attrName>
                                        </p:attrNameLst>
                                      </p:cBhvr>
                                      <p:tavLst>
                                        <p:tav tm="0">
                                          <p:val>
                                            <p:fltVal val="0"/>
                                          </p:val>
                                        </p:tav>
                                        <p:tav tm="100000">
                                          <p:val>
                                            <p:strVal val="#ppt_h"/>
                                          </p:val>
                                        </p:tav>
                                      </p:tavLst>
                                    </p:anim>
                                    <p:animEffect transition="in" filter="fade">
                                      <p:cBhvr>
                                        <p:cTn id="13" dur="1000"/>
                                        <p:tgtEl>
                                          <p:spTgt spid="13"/>
                                        </p:tgtEl>
                                      </p:cBhvr>
                                    </p:animEffect>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750" fill="hold"/>
                                        <p:tgtEl>
                                          <p:spTgt spid="14"/>
                                        </p:tgtEl>
                                        <p:attrNameLst>
                                          <p:attrName>ppt_x</p:attrName>
                                        </p:attrNameLst>
                                      </p:cBhvr>
                                      <p:tavLst>
                                        <p:tav tm="0">
                                          <p:val>
                                            <p:strVal val="#ppt_x"/>
                                          </p:val>
                                        </p:tav>
                                        <p:tav tm="100000">
                                          <p:val>
                                            <p:strVal val="#ppt_x"/>
                                          </p:val>
                                        </p:tav>
                                      </p:tavLst>
                                    </p:anim>
                                    <p:anim calcmode="lin" valueType="num">
                                      <p:cBhvr additive="base">
                                        <p:cTn id="18" dur="750" fill="hold"/>
                                        <p:tgtEl>
                                          <p:spTgt spid="14"/>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6"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1+#ppt_w/2"/>
                                          </p:val>
                                        </p:tav>
                                        <p:tav tm="100000">
                                          <p:val>
                                            <p:strVal val="#ppt_x"/>
                                          </p:val>
                                        </p:tav>
                                      </p:tavLst>
                                    </p:anim>
                                    <p:anim calcmode="lin" valueType="num">
                                      <p:cBhvr additive="base">
                                        <p:cTn id="23" dur="75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bldLvl="0" animBg="1"/>
      <p:bldP spid="2"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265259"/>
            <a:ext cx="11231956" cy="917575"/>
            <a:chOff x="953023" y="551189"/>
            <a:chExt cx="11231956" cy="917575"/>
          </a:xfrm>
        </p:grpSpPr>
        <p:sp>
          <p:nvSpPr>
            <p:cNvPr id="11" name="矩形 10"/>
            <p:cNvSpPr/>
            <p:nvPr/>
          </p:nvSpPr>
          <p:spPr>
            <a:xfrm>
              <a:off x="2572908" y="976639"/>
              <a:ext cx="9612071"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551189"/>
              <a:ext cx="164655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项目二</a:t>
              </a:r>
              <a:endPar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1646555" cy="49212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t" anchorCtr="0">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学前儿童科学教育概述</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sp>
        <p:nvSpPr>
          <p:cNvPr id="18" name="文本框 29"/>
          <p:cNvSpPr txBox="1"/>
          <p:nvPr/>
        </p:nvSpPr>
        <p:spPr>
          <a:xfrm>
            <a:off x="1272791" y="1352868"/>
            <a:ext cx="4109061" cy="521970"/>
          </a:xfrm>
          <a:prstGeom prst="rect">
            <a:avLst/>
          </a:prstGeom>
          <a:noFill/>
        </p:spPr>
        <p:txBody>
          <a:bodyPr wrap="square" rtlCol="0">
            <a:spAutoFit/>
          </a:bodyPr>
          <a:lstStyle/>
          <a:p>
            <a:r>
              <a:rPr lang="zh-CN" altLang="en-US" sz="2800" b="1" dirty="0">
                <a:solidFill>
                  <a:srgbClr val="68B9A8"/>
                </a:solidFill>
                <a:latin typeface="微软雅黑" panose="020B0503020204020204" pitchFamily="34" charset="-122"/>
                <a:ea typeface="微软雅黑" panose="020B0503020204020204" pitchFamily="34" charset="-122"/>
              </a:rPr>
              <a:t>学习目标</a:t>
            </a:r>
            <a:endParaRPr lang="zh-CN" altLang="en-US" sz="2800" b="1" dirty="0">
              <a:solidFill>
                <a:srgbClr val="68B9A8"/>
              </a:solidFill>
              <a:latin typeface="微软雅黑" panose="020B0503020204020204" pitchFamily="34" charset="-122"/>
              <a:ea typeface="微软雅黑" panose="020B0503020204020204" pitchFamily="34" charset="-122"/>
            </a:endParaRPr>
          </a:p>
        </p:txBody>
      </p:sp>
      <p:sp>
        <p:nvSpPr>
          <p:cNvPr id="19" name="文本框 30"/>
          <p:cNvSpPr txBox="1"/>
          <p:nvPr/>
        </p:nvSpPr>
        <p:spPr>
          <a:xfrm>
            <a:off x="1196340" y="1929085"/>
            <a:ext cx="9791700" cy="4247317"/>
          </a:xfrm>
          <a:prstGeom prst="rect">
            <a:avLst/>
          </a:prstGeom>
          <a:noFill/>
          <a:effectLst/>
        </p:spPr>
        <p:txBody>
          <a:bodyPr wrap="square" rtlCol="0">
            <a:spAutoFit/>
          </a:bodyPr>
          <a:lstStyle/>
          <a:p>
            <a:pPr lvl="1">
              <a:lnSpc>
                <a:spcPct val="150000"/>
              </a:lnSpc>
            </a:pPr>
            <a:r>
              <a:rPr lang="zh-CN" altLang="en-US" b="1" dirty="0">
                <a:solidFill>
                  <a:schemeClr val="tx1">
                    <a:lumMod val="75000"/>
                    <a:lumOff val="25000"/>
                  </a:schemeClr>
                </a:solidFill>
                <a:sym typeface="+mn-ea"/>
              </a:rPr>
              <a:t>知识目标：</a:t>
            </a:r>
            <a:endParaRPr lang="zh-CN" altLang="en-US" b="1" dirty="0">
              <a:solidFill>
                <a:schemeClr val="tx1">
                  <a:lumMod val="75000"/>
                  <a:lumOff val="25000"/>
                </a:schemeClr>
              </a:solidFill>
              <a:sym typeface="+mn-ea"/>
            </a:endParaRPr>
          </a:p>
          <a:p>
            <a:pPr marL="742950" lvl="1" indent="-285750">
              <a:lnSpc>
                <a:spcPct val="150000"/>
              </a:lnSpc>
              <a:buFont typeface="Wingdings" panose="05000000000000000000" charset="0"/>
              <a:buChar char="Ø"/>
            </a:pPr>
            <a:r>
              <a:rPr lang="zh-CN" altLang="en-US" dirty="0">
                <a:solidFill>
                  <a:schemeClr val="tx1">
                    <a:lumMod val="75000"/>
                    <a:lumOff val="25000"/>
                  </a:schemeClr>
                </a:solidFill>
                <a:sym typeface="+mn-ea"/>
              </a:rPr>
              <a:t>了解学前儿童科学教育的目标取向和层次结构，掌握学前儿童科学教育的目标内涵。</a:t>
            </a:r>
            <a:endParaRPr lang="zh-CN" altLang="en-US" dirty="0">
              <a:solidFill>
                <a:schemeClr val="tx1">
                  <a:lumMod val="75000"/>
                  <a:lumOff val="25000"/>
                </a:schemeClr>
              </a:solidFill>
              <a:sym typeface="+mn-ea"/>
            </a:endParaRPr>
          </a:p>
          <a:p>
            <a:pPr marL="742950" lvl="1" indent="-285750">
              <a:lnSpc>
                <a:spcPct val="150000"/>
              </a:lnSpc>
              <a:buFont typeface="Wingdings" panose="05000000000000000000" charset="0"/>
              <a:buChar char="Ø"/>
            </a:pPr>
            <a:r>
              <a:rPr lang="zh-CN" altLang="en-US" dirty="0">
                <a:solidFill>
                  <a:schemeClr val="tx1">
                    <a:lumMod val="75000"/>
                    <a:lumOff val="25000"/>
                  </a:schemeClr>
                </a:solidFill>
                <a:sym typeface="+mn-ea"/>
              </a:rPr>
              <a:t>了解学前儿童科学教育内容选择的原则。</a:t>
            </a:r>
            <a:endParaRPr lang="zh-CN" altLang="en-US" dirty="0">
              <a:solidFill>
                <a:schemeClr val="tx1">
                  <a:lumMod val="75000"/>
                  <a:lumOff val="25000"/>
                </a:schemeClr>
              </a:solidFill>
              <a:sym typeface="+mn-ea"/>
            </a:endParaRPr>
          </a:p>
          <a:p>
            <a:pPr marL="742950" lvl="1" indent="-285750">
              <a:lnSpc>
                <a:spcPct val="150000"/>
              </a:lnSpc>
              <a:buFont typeface="Wingdings" panose="05000000000000000000" charset="0"/>
              <a:buChar char="Ø"/>
            </a:pPr>
            <a:r>
              <a:rPr lang="zh-CN" altLang="en-US" dirty="0">
                <a:solidFill>
                  <a:schemeClr val="tx1">
                    <a:lumMod val="75000"/>
                    <a:lumOff val="25000"/>
                  </a:schemeClr>
                </a:solidFill>
                <a:sym typeface="+mn-ea"/>
              </a:rPr>
              <a:t>正确理解和掌握学前儿童科学教育内容的范围。</a:t>
            </a:r>
            <a:endParaRPr lang="zh-CN" altLang="en-US" dirty="0">
              <a:solidFill>
                <a:schemeClr val="tx1">
                  <a:lumMod val="75000"/>
                  <a:lumOff val="25000"/>
                </a:schemeClr>
              </a:solidFill>
              <a:sym typeface="+mn-ea"/>
            </a:endParaRPr>
          </a:p>
          <a:p>
            <a:pPr lvl="1">
              <a:lnSpc>
                <a:spcPct val="150000"/>
              </a:lnSpc>
            </a:pPr>
            <a:r>
              <a:rPr lang="zh-CN" altLang="en-US" b="1" dirty="0">
                <a:solidFill>
                  <a:schemeClr val="tx1">
                    <a:lumMod val="75000"/>
                    <a:lumOff val="25000"/>
                  </a:schemeClr>
                </a:solidFill>
                <a:sym typeface="+mn-ea"/>
              </a:rPr>
              <a:t>技能目标：</a:t>
            </a:r>
            <a:endParaRPr lang="zh-CN" altLang="en-US" b="1" dirty="0">
              <a:solidFill>
                <a:schemeClr val="tx1">
                  <a:lumMod val="75000"/>
                  <a:lumOff val="25000"/>
                </a:schemeClr>
              </a:solidFill>
              <a:sym typeface="+mn-ea"/>
            </a:endParaRPr>
          </a:p>
          <a:p>
            <a:pPr marL="742950" lvl="1" indent="-285750">
              <a:lnSpc>
                <a:spcPct val="150000"/>
              </a:lnSpc>
              <a:buFont typeface="Wingdings" panose="05000000000000000000" charset="0"/>
              <a:buChar char="Ø"/>
            </a:pPr>
            <a:r>
              <a:rPr lang="zh-CN" altLang="en-US" dirty="0">
                <a:solidFill>
                  <a:schemeClr val="tx1">
                    <a:lumMod val="75000"/>
                    <a:lumOff val="25000"/>
                  </a:schemeClr>
                </a:solidFill>
                <a:sym typeface="+mn-ea"/>
              </a:rPr>
              <a:t>掌握学前儿童科学教育的内容范围和选择原则，能够为学前儿童选择适合的科学教育内容</a:t>
            </a:r>
            <a:endParaRPr lang="zh-CN" altLang="en-US" dirty="0">
              <a:solidFill>
                <a:schemeClr val="tx1">
                  <a:lumMod val="75000"/>
                  <a:lumOff val="25000"/>
                </a:schemeClr>
              </a:solidFill>
              <a:sym typeface="+mn-ea"/>
            </a:endParaRPr>
          </a:p>
          <a:p>
            <a:pPr marL="742950" lvl="1" indent="-285750">
              <a:lnSpc>
                <a:spcPct val="150000"/>
              </a:lnSpc>
              <a:buFont typeface="Wingdings" panose="05000000000000000000" charset="0"/>
              <a:buChar char="Ø"/>
            </a:pPr>
            <a:r>
              <a:rPr lang="zh-CN" altLang="en-US" dirty="0">
                <a:solidFill>
                  <a:schemeClr val="tx1">
                    <a:lumMod val="75000"/>
                    <a:lumOff val="25000"/>
                  </a:schemeClr>
                </a:solidFill>
                <a:sym typeface="+mn-ea"/>
              </a:rPr>
              <a:t>掌握学前儿童科学教育的常用方法</a:t>
            </a:r>
            <a:endParaRPr lang="zh-CN" altLang="en-US" dirty="0">
              <a:solidFill>
                <a:schemeClr val="tx1">
                  <a:lumMod val="75000"/>
                  <a:lumOff val="25000"/>
                </a:schemeClr>
              </a:solidFill>
              <a:sym typeface="+mn-ea"/>
            </a:endParaRPr>
          </a:p>
          <a:p>
            <a:pPr lvl="1">
              <a:lnSpc>
                <a:spcPct val="150000"/>
              </a:lnSpc>
            </a:pPr>
            <a:r>
              <a:rPr lang="zh-CN" altLang="en-US" b="1" dirty="0">
                <a:solidFill>
                  <a:schemeClr val="tx1">
                    <a:lumMod val="75000"/>
                    <a:lumOff val="25000"/>
                  </a:schemeClr>
                </a:solidFill>
                <a:sym typeface="+mn-ea"/>
              </a:rPr>
              <a:t>素质目标：</a:t>
            </a:r>
            <a:endParaRPr lang="zh-CN" altLang="en-US" b="1" dirty="0">
              <a:solidFill>
                <a:schemeClr val="tx1">
                  <a:lumMod val="75000"/>
                  <a:lumOff val="25000"/>
                </a:schemeClr>
              </a:solidFill>
              <a:sym typeface="+mn-ea"/>
            </a:endParaRPr>
          </a:p>
          <a:p>
            <a:pPr marL="742950" lvl="1" indent="-285750">
              <a:lnSpc>
                <a:spcPct val="150000"/>
              </a:lnSpc>
              <a:buFont typeface="Wingdings" panose="05000000000000000000" charset="0"/>
              <a:buChar char="Ø"/>
            </a:pPr>
            <a:r>
              <a:rPr lang="zh-CN" altLang="en-US" dirty="0">
                <a:solidFill>
                  <a:schemeClr val="tx1">
                    <a:lumMod val="75000"/>
                    <a:lumOff val="25000"/>
                  </a:schemeClr>
                </a:solidFill>
                <a:sym typeface="+mn-ea"/>
              </a:rPr>
              <a:t>能够主动选择和准确判断适合学前儿童科学领域学习的内容，制订适宜的活动目标。</a:t>
            </a:r>
            <a:endParaRPr lang="zh-CN" altLang="zh-CN" dirty="0">
              <a:solidFill>
                <a:schemeClr val="tx1">
                  <a:lumMod val="75000"/>
                  <a:lumOff val="25000"/>
                </a:schemeClr>
              </a:solidFill>
              <a:latin typeface="宋体" panose="02010600030101010101" pitchFamily="2" charset="-122"/>
              <a:ea typeface="宋体" panose="02010600030101010101" pitchFamily="2" charset="-122"/>
              <a:cs typeface="Lato Regular"/>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50"/>
                                        <p:tgtEl>
                                          <p:spTgt spid="18"/>
                                        </p:tgtEl>
                                      </p:cBhvr>
                                    </p:animEffect>
                                    <p:anim calcmode="lin" valueType="num">
                                      <p:cBhvr>
                                        <p:cTn id="12" dur="250" fill="hold"/>
                                        <p:tgtEl>
                                          <p:spTgt spid="18"/>
                                        </p:tgtEl>
                                        <p:attrNameLst>
                                          <p:attrName>ppt_x</p:attrName>
                                        </p:attrNameLst>
                                      </p:cBhvr>
                                      <p:tavLst>
                                        <p:tav tm="0">
                                          <p:val>
                                            <p:strVal val="#ppt_x"/>
                                          </p:val>
                                        </p:tav>
                                        <p:tav tm="100000">
                                          <p:val>
                                            <p:strVal val="#ppt_x"/>
                                          </p:val>
                                        </p:tav>
                                      </p:tavLst>
                                    </p:anim>
                                    <p:anim calcmode="lin" valueType="num">
                                      <p:cBhvr>
                                        <p:cTn id="13" dur="25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250"/>
                                        <p:tgtEl>
                                          <p:spTgt spid="19"/>
                                        </p:tgtEl>
                                      </p:cBhvr>
                                    </p:animEffect>
                                    <p:anim calcmode="lin" valueType="num">
                                      <p:cBhvr>
                                        <p:cTn id="18" dur="250" fill="hold"/>
                                        <p:tgtEl>
                                          <p:spTgt spid="19"/>
                                        </p:tgtEl>
                                        <p:attrNameLst>
                                          <p:attrName>ppt_x</p:attrName>
                                        </p:attrNameLst>
                                      </p:cBhvr>
                                      <p:tavLst>
                                        <p:tav tm="0">
                                          <p:val>
                                            <p:strVal val="#ppt_x"/>
                                          </p:val>
                                        </p:tav>
                                        <p:tav tm="100000">
                                          <p:val>
                                            <p:strVal val="#ppt_x"/>
                                          </p:val>
                                        </p:tav>
                                      </p:tavLst>
                                    </p:anim>
                                    <p:anim calcmode="lin" valueType="num">
                                      <p:cBhvr>
                                        <p:cTn id="19" dur="2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265259"/>
            <a:ext cx="11231880" cy="917575"/>
            <a:chOff x="953023" y="551189"/>
            <a:chExt cx="11231880" cy="917575"/>
          </a:xfrm>
        </p:grpSpPr>
        <p:sp>
          <p:nvSpPr>
            <p:cNvPr id="11" name="矩形 10"/>
            <p:cNvSpPr/>
            <p:nvPr/>
          </p:nvSpPr>
          <p:spPr>
            <a:xfrm>
              <a:off x="2863103" y="976639"/>
              <a:ext cx="932180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551189"/>
              <a:ext cx="182816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任务一</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1828800" cy="49212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学前儿童科学教育的目标</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sp>
        <p:nvSpPr>
          <p:cNvPr id="19" name="文本框 30"/>
          <p:cNvSpPr txBox="1"/>
          <p:nvPr/>
        </p:nvSpPr>
        <p:spPr>
          <a:xfrm>
            <a:off x="1141730" y="5571490"/>
            <a:ext cx="9907270" cy="410845"/>
          </a:xfrm>
          <a:prstGeom prst="rect">
            <a:avLst/>
          </a:prstGeom>
          <a:noFill/>
          <a:effectLst/>
        </p:spPr>
        <p:txBody>
          <a:bodyPr wrap="square" rtlCol="0">
            <a:spAutoFit/>
          </a:bodyPr>
          <a:lstStyle/>
          <a:p>
            <a:pPr indent="0" algn="ctr" fontAlgn="auto">
              <a:lnSpc>
                <a:spcPct val="130000"/>
              </a:lnSpc>
              <a:spcAft>
                <a:spcPts val="1200"/>
              </a:spcAft>
              <a:buNone/>
            </a:pPr>
            <a:r>
              <a:rPr lang="zh-CN" altLang="en-US" sz="1600" dirty="0">
                <a:solidFill>
                  <a:schemeClr val="tx1">
                    <a:lumMod val="75000"/>
                    <a:lumOff val="25000"/>
                  </a:schemeClr>
                </a:solidFill>
                <a:latin typeface="宋体" panose="02010600030101010101" pitchFamily="2" charset="-122"/>
                <a:ea typeface="宋体" panose="02010600030101010101" pitchFamily="2" charset="-122"/>
                <a:cs typeface="Lato Regular"/>
                <a:sym typeface="+mn-ea"/>
              </a:rPr>
              <a:t>图</a:t>
            </a:r>
            <a:r>
              <a:rPr lang="en-US" altLang="zh-CN" sz="1600" dirty="0">
                <a:solidFill>
                  <a:schemeClr val="tx1">
                    <a:lumMod val="75000"/>
                    <a:lumOff val="25000"/>
                  </a:schemeClr>
                </a:solidFill>
                <a:latin typeface="宋体" panose="02010600030101010101" pitchFamily="2" charset="-122"/>
                <a:ea typeface="宋体" panose="02010600030101010101" pitchFamily="2" charset="-122"/>
                <a:cs typeface="Lato Regular"/>
                <a:sym typeface="+mn-ea"/>
              </a:rPr>
              <a:t>2-1  </a:t>
            </a:r>
            <a:r>
              <a:rPr lang="zh-CN" altLang="en-US" sz="1600" dirty="0">
                <a:solidFill>
                  <a:schemeClr val="tx1">
                    <a:lumMod val="75000"/>
                    <a:lumOff val="25000"/>
                  </a:schemeClr>
                </a:solidFill>
                <a:latin typeface="宋体" panose="02010600030101010101" pitchFamily="2" charset="-122"/>
                <a:ea typeface="宋体" panose="02010600030101010101" pitchFamily="2" charset="-122"/>
                <a:cs typeface="Lato Regular"/>
                <a:sym typeface="+mn-ea"/>
              </a:rPr>
              <a:t>学前儿童科学教育的目标体系</a:t>
            </a:r>
            <a:endParaRPr lang="zh-CN" altLang="en-US" sz="1600" dirty="0">
              <a:solidFill>
                <a:schemeClr val="tx1">
                  <a:lumMod val="75000"/>
                  <a:lumOff val="25000"/>
                </a:schemeClr>
              </a:solidFill>
              <a:latin typeface="宋体" panose="02010600030101010101" pitchFamily="2" charset="-122"/>
              <a:ea typeface="宋体" panose="02010600030101010101" pitchFamily="2" charset="-122"/>
              <a:cs typeface="Lato Regular"/>
              <a:sym typeface="+mn-ea"/>
            </a:endParaRPr>
          </a:p>
        </p:txBody>
      </p:sp>
      <p:grpSp>
        <p:nvGrpSpPr>
          <p:cNvPr id="21" name="组合 20"/>
          <p:cNvGrpSpPr/>
          <p:nvPr/>
        </p:nvGrpSpPr>
        <p:grpSpPr>
          <a:xfrm>
            <a:off x="1629410" y="2120265"/>
            <a:ext cx="8598535" cy="2731770"/>
            <a:chOff x="2566" y="3339"/>
            <a:chExt cx="13541" cy="4302"/>
          </a:xfrm>
        </p:grpSpPr>
        <p:sp>
          <p:nvSpPr>
            <p:cNvPr id="2" name="文本框 1"/>
            <p:cNvSpPr txBox="1"/>
            <p:nvPr/>
          </p:nvSpPr>
          <p:spPr>
            <a:xfrm>
              <a:off x="2566" y="3339"/>
              <a:ext cx="2551" cy="736"/>
            </a:xfrm>
            <a:prstGeom prst="rect">
              <a:avLst/>
            </a:prstGeom>
            <a:noFill/>
            <a:ln w="12700">
              <a:solidFill>
                <a:schemeClr val="tx1">
                  <a:lumMod val="95000"/>
                  <a:lumOff val="5000"/>
                </a:schemeClr>
              </a:solidFill>
            </a:ln>
          </p:spPr>
          <p:txBody>
            <a:bodyPr wrap="square" rtlCol="0" anchor="ctr" anchorCtr="0">
              <a:noAutofit/>
            </a:bodyPr>
            <a:lstStyle/>
            <a:p>
              <a:pPr algn="ctr"/>
              <a:r>
                <a:rPr lang="zh-CN" altLang="en-US"/>
                <a:t>远目标</a:t>
              </a:r>
              <a:endParaRPr lang="zh-CN" altLang="en-US"/>
            </a:p>
          </p:txBody>
        </p:sp>
        <p:sp>
          <p:nvSpPr>
            <p:cNvPr id="3" name="文本框 2"/>
            <p:cNvSpPr txBox="1"/>
            <p:nvPr/>
          </p:nvSpPr>
          <p:spPr>
            <a:xfrm>
              <a:off x="2566" y="6905"/>
              <a:ext cx="2551" cy="736"/>
            </a:xfrm>
            <a:prstGeom prst="rect">
              <a:avLst/>
            </a:prstGeom>
            <a:noFill/>
            <a:ln w="12700">
              <a:solidFill>
                <a:schemeClr val="tx1">
                  <a:lumMod val="95000"/>
                  <a:lumOff val="5000"/>
                </a:schemeClr>
              </a:solidFill>
            </a:ln>
          </p:spPr>
          <p:txBody>
            <a:bodyPr wrap="square" rtlCol="0" anchor="ctr" anchorCtr="0">
              <a:noAutofit/>
            </a:bodyPr>
            <a:lstStyle/>
            <a:p>
              <a:pPr algn="ctr"/>
              <a:r>
                <a:rPr lang="zh-CN" altLang="en-US"/>
                <a:t>近目标</a:t>
              </a:r>
              <a:endParaRPr lang="zh-CN" altLang="en-US"/>
            </a:p>
          </p:txBody>
        </p:sp>
        <p:sp>
          <p:nvSpPr>
            <p:cNvPr id="4" name="文本框 3"/>
            <p:cNvSpPr txBox="1"/>
            <p:nvPr/>
          </p:nvSpPr>
          <p:spPr>
            <a:xfrm>
              <a:off x="7472" y="3339"/>
              <a:ext cx="4252" cy="736"/>
            </a:xfrm>
            <a:prstGeom prst="rect">
              <a:avLst/>
            </a:prstGeom>
            <a:noFill/>
            <a:ln w="12700">
              <a:solidFill>
                <a:schemeClr val="tx1">
                  <a:lumMod val="95000"/>
                  <a:lumOff val="5000"/>
                </a:schemeClr>
              </a:solidFill>
            </a:ln>
          </p:spPr>
          <p:txBody>
            <a:bodyPr wrap="square" rtlCol="0" anchor="ctr" anchorCtr="0">
              <a:noAutofit/>
            </a:bodyPr>
            <a:lstStyle/>
            <a:p>
              <a:pPr algn="ctr"/>
              <a:r>
                <a:rPr lang="zh-CN" altLang="en-US"/>
                <a:t>学前儿童科学教育总目标</a:t>
              </a:r>
              <a:endParaRPr lang="zh-CN" altLang="en-US"/>
            </a:p>
          </p:txBody>
        </p:sp>
        <p:sp>
          <p:nvSpPr>
            <p:cNvPr id="5" name="文本框 4"/>
            <p:cNvSpPr txBox="1"/>
            <p:nvPr/>
          </p:nvSpPr>
          <p:spPr>
            <a:xfrm>
              <a:off x="7472" y="5033"/>
              <a:ext cx="4252" cy="736"/>
            </a:xfrm>
            <a:prstGeom prst="rect">
              <a:avLst/>
            </a:prstGeom>
            <a:noFill/>
            <a:ln w="12700">
              <a:solidFill>
                <a:schemeClr val="tx1">
                  <a:lumMod val="95000"/>
                  <a:lumOff val="5000"/>
                </a:schemeClr>
              </a:solidFill>
            </a:ln>
          </p:spPr>
          <p:txBody>
            <a:bodyPr wrap="square" rtlCol="0" anchor="ctr" anchorCtr="0">
              <a:noAutofit/>
            </a:bodyPr>
            <a:lstStyle/>
            <a:p>
              <a:pPr algn="ctr"/>
              <a:r>
                <a:rPr lang="zh-CN" altLang="en-US"/>
                <a:t>年龄阶段目标</a:t>
              </a:r>
              <a:endParaRPr lang="zh-CN" altLang="en-US"/>
            </a:p>
          </p:txBody>
        </p:sp>
        <p:sp>
          <p:nvSpPr>
            <p:cNvPr id="6" name="文本框 5"/>
            <p:cNvSpPr txBox="1"/>
            <p:nvPr/>
          </p:nvSpPr>
          <p:spPr>
            <a:xfrm>
              <a:off x="7472" y="6905"/>
              <a:ext cx="4252" cy="736"/>
            </a:xfrm>
            <a:prstGeom prst="rect">
              <a:avLst/>
            </a:prstGeom>
            <a:noFill/>
            <a:ln w="12700">
              <a:solidFill>
                <a:schemeClr val="tx1">
                  <a:lumMod val="95000"/>
                  <a:lumOff val="5000"/>
                </a:schemeClr>
              </a:solidFill>
            </a:ln>
          </p:spPr>
          <p:txBody>
            <a:bodyPr wrap="square" rtlCol="0" anchor="ctr" anchorCtr="0">
              <a:noAutofit/>
            </a:bodyPr>
            <a:lstStyle/>
            <a:p>
              <a:pPr algn="ctr"/>
              <a:r>
                <a:rPr lang="zh-CN" altLang="en-US"/>
                <a:t>具体教育活动的目标</a:t>
              </a:r>
              <a:endParaRPr lang="zh-CN" altLang="en-US"/>
            </a:p>
          </p:txBody>
        </p:sp>
        <p:sp>
          <p:nvSpPr>
            <p:cNvPr id="7" name="文本框 6"/>
            <p:cNvSpPr txBox="1"/>
            <p:nvPr/>
          </p:nvSpPr>
          <p:spPr>
            <a:xfrm>
              <a:off x="13557" y="3339"/>
              <a:ext cx="2551" cy="736"/>
            </a:xfrm>
            <a:prstGeom prst="rect">
              <a:avLst/>
            </a:prstGeom>
            <a:noFill/>
            <a:ln w="12700">
              <a:solidFill>
                <a:schemeClr val="tx1">
                  <a:lumMod val="95000"/>
                  <a:lumOff val="5000"/>
                </a:schemeClr>
              </a:solidFill>
            </a:ln>
          </p:spPr>
          <p:txBody>
            <a:bodyPr wrap="square" rtlCol="0" anchor="ctr" anchorCtr="0">
              <a:noAutofit/>
            </a:bodyPr>
            <a:lstStyle/>
            <a:p>
              <a:pPr algn="ctr"/>
              <a:r>
                <a:rPr lang="zh-CN" altLang="en-US"/>
                <a:t>远目标</a:t>
              </a:r>
              <a:endParaRPr lang="zh-CN" altLang="en-US"/>
            </a:p>
          </p:txBody>
        </p:sp>
        <p:sp>
          <p:nvSpPr>
            <p:cNvPr id="9" name="文本框 8"/>
            <p:cNvSpPr txBox="1"/>
            <p:nvPr/>
          </p:nvSpPr>
          <p:spPr>
            <a:xfrm>
              <a:off x="13557" y="6905"/>
              <a:ext cx="2551" cy="736"/>
            </a:xfrm>
            <a:prstGeom prst="rect">
              <a:avLst/>
            </a:prstGeom>
            <a:noFill/>
            <a:ln w="12700">
              <a:solidFill>
                <a:schemeClr val="tx1">
                  <a:lumMod val="95000"/>
                  <a:lumOff val="5000"/>
                </a:schemeClr>
              </a:solidFill>
            </a:ln>
          </p:spPr>
          <p:txBody>
            <a:bodyPr wrap="square" rtlCol="0" anchor="ctr" anchorCtr="0">
              <a:noAutofit/>
            </a:bodyPr>
            <a:lstStyle/>
            <a:p>
              <a:pPr algn="ctr"/>
              <a:r>
                <a:rPr lang="zh-CN" altLang="en-US"/>
                <a:t>远目标</a:t>
              </a:r>
              <a:endParaRPr lang="zh-CN" altLang="en-US"/>
            </a:p>
          </p:txBody>
        </p:sp>
        <p:sp>
          <p:nvSpPr>
            <p:cNvPr id="10" name="文本框 9"/>
            <p:cNvSpPr txBox="1"/>
            <p:nvPr/>
          </p:nvSpPr>
          <p:spPr>
            <a:xfrm>
              <a:off x="4115" y="4923"/>
              <a:ext cx="680" cy="1134"/>
            </a:xfrm>
            <a:prstGeom prst="rect">
              <a:avLst/>
            </a:prstGeom>
            <a:noFill/>
            <a:ln w="12700">
              <a:solidFill>
                <a:schemeClr val="tx1">
                  <a:lumMod val="95000"/>
                  <a:lumOff val="5000"/>
                </a:schemeClr>
              </a:solidFill>
            </a:ln>
          </p:spPr>
          <p:txBody>
            <a:bodyPr wrap="square" rtlCol="0" anchor="ctr" anchorCtr="0">
              <a:noAutofit/>
            </a:bodyPr>
            <a:lstStyle/>
            <a:p>
              <a:pPr algn="ctr"/>
              <a:r>
                <a:rPr lang="zh-CN" altLang="en-US"/>
                <a:t>时限</a:t>
              </a:r>
              <a:endParaRPr lang="zh-CN" altLang="en-US"/>
            </a:p>
          </p:txBody>
        </p:sp>
        <p:sp>
          <p:nvSpPr>
            <p:cNvPr id="14" name="文本框 13"/>
            <p:cNvSpPr txBox="1"/>
            <p:nvPr/>
          </p:nvSpPr>
          <p:spPr>
            <a:xfrm>
              <a:off x="15048" y="4951"/>
              <a:ext cx="680" cy="1077"/>
            </a:xfrm>
            <a:prstGeom prst="rect">
              <a:avLst/>
            </a:prstGeom>
            <a:noFill/>
            <a:ln w="12700">
              <a:solidFill>
                <a:schemeClr val="tx1">
                  <a:lumMod val="95000"/>
                  <a:lumOff val="5000"/>
                </a:schemeClr>
              </a:solidFill>
            </a:ln>
          </p:spPr>
          <p:txBody>
            <a:bodyPr wrap="square" rtlCol="0" anchor="ctr" anchorCtr="0">
              <a:noAutofit/>
            </a:bodyPr>
            <a:lstStyle/>
            <a:p>
              <a:pPr algn="ctr"/>
              <a:r>
                <a:rPr lang="zh-CN" altLang="en-US"/>
                <a:t>表述</a:t>
              </a:r>
              <a:endParaRPr lang="zh-CN" altLang="en-US"/>
            </a:p>
          </p:txBody>
        </p:sp>
        <p:cxnSp>
          <p:nvCxnSpPr>
            <p:cNvPr id="15" name="直接箭头连接符 14"/>
            <p:cNvCxnSpPr>
              <a:stCxn id="2" idx="2"/>
              <a:endCxn id="3" idx="0"/>
            </p:cNvCxnSpPr>
            <p:nvPr/>
          </p:nvCxnSpPr>
          <p:spPr>
            <a:xfrm>
              <a:off x="3861" y="4075"/>
              <a:ext cx="0" cy="2830"/>
            </a:xfrm>
            <a:prstGeom prst="straightConnector1">
              <a:avLst/>
            </a:prstGeom>
            <a:ln>
              <a:tailEnd type="triangle" w="med" len="lg"/>
            </a:ln>
          </p:spPr>
          <p:style>
            <a:lnRef idx="1">
              <a:schemeClr val="dk1"/>
            </a:lnRef>
            <a:fillRef idx="0">
              <a:schemeClr val="dk1"/>
            </a:fillRef>
            <a:effectRef idx="0">
              <a:schemeClr val="dk1"/>
            </a:effectRef>
            <a:fontRef idx="minor">
              <a:schemeClr val="tx1"/>
            </a:fontRef>
          </p:style>
        </p:cxnSp>
        <p:cxnSp>
          <p:nvCxnSpPr>
            <p:cNvPr id="16" name="直接箭头连接符 15"/>
            <p:cNvCxnSpPr>
              <a:stCxn id="7" idx="2"/>
              <a:endCxn id="9" idx="0"/>
            </p:cNvCxnSpPr>
            <p:nvPr/>
          </p:nvCxnSpPr>
          <p:spPr>
            <a:xfrm>
              <a:off x="14814" y="4075"/>
              <a:ext cx="0" cy="2830"/>
            </a:xfrm>
            <a:prstGeom prst="straightConnector1">
              <a:avLst/>
            </a:prstGeom>
            <a:ln>
              <a:tailEnd type="triangle" w="med" len="lg"/>
            </a:ln>
          </p:spPr>
          <p:style>
            <a:lnRef idx="1">
              <a:schemeClr val="dk1"/>
            </a:lnRef>
            <a:fillRef idx="0">
              <a:schemeClr val="dk1"/>
            </a:fillRef>
            <a:effectRef idx="0">
              <a:schemeClr val="dk1"/>
            </a:effectRef>
            <a:fontRef idx="minor">
              <a:schemeClr val="tx1"/>
            </a:fontRef>
          </p:style>
        </p:cxnSp>
        <p:cxnSp>
          <p:nvCxnSpPr>
            <p:cNvPr id="17" name="直接箭头连接符 16"/>
            <p:cNvCxnSpPr>
              <a:stCxn id="4" idx="2"/>
              <a:endCxn id="5" idx="0"/>
            </p:cNvCxnSpPr>
            <p:nvPr/>
          </p:nvCxnSpPr>
          <p:spPr>
            <a:xfrm>
              <a:off x="9598" y="4075"/>
              <a:ext cx="0" cy="958"/>
            </a:xfrm>
            <a:prstGeom prst="straightConnector1">
              <a:avLst/>
            </a:prstGeom>
            <a:ln>
              <a:tailEnd type="triangle" w="med" len="lg"/>
            </a:ln>
          </p:spPr>
          <p:style>
            <a:lnRef idx="1">
              <a:schemeClr val="dk1"/>
            </a:lnRef>
            <a:fillRef idx="0">
              <a:schemeClr val="dk1"/>
            </a:fillRef>
            <a:effectRef idx="0">
              <a:schemeClr val="dk1"/>
            </a:effectRef>
            <a:fontRef idx="minor">
              <a:schemeClr val="tx1"/>
            </a:fontRef>
          </p:style>
        </p:cxnSp>
        <p:cxnSp>
          <p:nvCxnSpPr>
            <p:cNvPr id="20" name="直接箭头连接符 19"/>
            <p:cNvCxnSpPr>
              <a:stCxn id="5" idx="2"/>
              <a:endCxn id="6" idx="0"/>
            </p:cNvCxnSpPr>
            <p:nvPr/>
          </p:nvCxnSpPr>
          <p:spPr>
            <a:xfrm>
              <a:off x="9598" y="5769"/>
              <a:ext cx="0" cy="1136"/>
            </a:xfrm>
            <a:prstGeom prst="straightConnector1">
              <a:avLst/>
            </a:prstGeom>
            <a:ln>
              <a:tailEnd type="triangle" w="med" len="lg"/>
            </a:ln>
          </p:spPr>
          <p:style>
            <a:lnRef idx="1">
              <a:schemeClr val="dk1"/>
            </a:lnRef>
            <a:fillRef idx="0">
              <a:schemeClr val="dk1"/>
            </a:fillRef>
            <a:effectRef idx="0">
              <a:schemeClr val="dk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250"/>
                                        <p:tgtEl>
                                          <p:spTgt spid="19"/>
                                        </p:tgtEl>
                                      </p:cBhvr>
                                    </p:animEffect>
                                    <p:anim calcmode="lin" valueType="num">
                                      <p:cBhvr>
                                        <p:cTn id="12" dur="250" fill="hold"/>
                                        <p:tgtEl>
                                          <p:spTgt spid="19"/>
                                        </p:tgtEl>
                                        <p:attrNameLst>
                                          <p:attrName>ppt_x</p:attrName>
                                        </p:attrNameLst>
                                      </p:cBhvr>
                                      <p:tavLst>
                                        <p:tav tm="0">
                                          <p:val>
                                            <p:strVal val="#ppt_x"/>
                                          </p:val>
                                        </p:tav>
                                        <p:tav tm="100000">
                                          <p:val>
                                            <p:strVal val="#ppt_x"/>
                                          </p:val>
                                        </p:tav>
                                      </p:tavLst>
                                    </p:anim>
                                    <p:anim calcmode="lin" valueType="num">
                                      <p:cBhvr>
                                        <p:cTn id="13" dur="2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3378381"/>
            <a:chOff x="1865754" y="4726065"/>
            <a:chExt cx="5008948" cy="292780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863037"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一、学前儿童科学教育总目标</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2319556"/>
            </a:xfrm>
            <a:prstGeom prst="rect">
              <a:avLst/>
            </a:prstGeom>
            <a:noFill/>
          </p:spPr>
          <p:txBody>
            <a:bodyPr wrap="square" rtlCol="0">
              <a:spAutoFit/>
            </a:bodyPr>
            <a:lstStyle/>
            <a:p>
              <a:pPr marL="342900" indent="-342900">
                <a:lnSpc>
                  <a:spcPct val="150000"/>
                </a:lnSpc>
                <a:buFont typeface="+mj-lt"/>
                <a:buAutoNum type="arabicPeriod"/>
              </a:pPr>
              <a:r>
                <a:rPr lang="zh-CN" altLang="zh-CN" sz="1600" dirty="0">
                  <a:sym typeface="+mn-ea"/>
                </a:rPr>
                <a:t>对周围的事物、现象感兴趣，有好奇心和求知欲；</a:t>
              </a:r>
              <a:endParaRPr lang="zh-CN" altLang="zh-CN" sz="1600" dirty="0"/>
            </a:p>
            <a:p>
              <a:pPr marL="342900" indent="-342900">
                <a:lnSpc>
                  <a:spcPct val="150000"/>
                </a:lnSpc>
                <a:buFont typeface="+mj-lt"/>
                <a:buAutoNum type="arabicPeriod"/>
              </a:pPr>
              <a:r>
                <a:rPr lang="zh-CN" altLang="zh-CN" sz="1600" dirty="0">
                  <a:sym typeface="+mn-ea"/>
                </a:rPr>
                <a:t>能运用各种感官，动手、动脑，探究问题；</a:t>
              </a:r>
              <a:endParaRPr lang="zh-CN" altLang="zh-CN" sz="1600" dirty="0"/>
            </a:p>
            <a:p>
              <a:pPr marL="342900" indent="-342900">
                <a:lnSpc>
                  <a:spcPct val="150000"/>
                </a:lnSpc>
                <a:buFont typeface="+mj-lt"/>
                <a:buAutoNum type="arabicPeriod"/>
              </a:pPr>
              <a:r>
                <a:rPr lang="zh-CN" altLang="zh-CN" sz="1600" dirty="0">
                  <a:sym typeface="+mn-ea"/>
                </a:rPr>
                <a:t>能用适当的方式表达、交流探索的过程和结果；</a:t>
              </a:r>
              <a:endParaRPr lang="zh-CN" altLang="zh-CN" sz="1600" dirty="0"/>
            </a:p>
            <a:p>
              <a:pPr marL="342900" indent="-342900">
                <a:lnSpc>
                  <a:spcPct val="150000"/>
                </a:lnSpc>
                <a:buFont typeface="+mj-lt"/>
                <a:buAutoNum type="arabicPeriod"/>
              </a:pPr>
              <a:r>
                <a:rPr lang="zh-CN" altLang="zh-CN" sz="1600" dirty="0">
                  <a:sym typeface="+mn-ea"/>
                </a:rPr>
                <a:t>能从生活和游戏中感受事物的数量关系并体验到数学的重要和有趣；</a:t>
              </a:r>
              <a:endParaRPr lang="zh-CN" altLang="zh-CN" sz="1600" dirty="0"/>
            </a:p>
            <a:p>
              <a:pPr marL="342900" indent="-342900">
                <a:lnSpc>
                  <a:spcPct val="150000"/>
                </a:lnSpc>
                <a:buFont typeface="+mj-lt"/>
                <a:buAutoNum type="arabicPeriod"/>
              </a:pPr>
              <a:r>
                <a:rPr lang="zh-CN" altLang="zh-CN" sz="1600" dirty="0">
                  <a:sym typeface="+mn-ea"/>
                </a:rPr>
                <a:t>爱护动植物，关心周围环境，亲近大自然，珍惜自然资源，有初步的环保意识。</a:t>
              </a:r>
              <a:endParaRPr lang="zh-CN" altLang="zh-CN" sz="1600" dirty="0">
                <a:sym typeface="+mn-ea"/>
              </a:endParaRPr>
            </a:p>
            <a:p>
              <a:pPr indent="0" algn="r">
                <a:lnSpc>
                  <a:spcPct val="150000"/>
                </a:lnSpc>
                <a:buFont typeface="+mj-lt"/>
                <a:buNone/>
              </a:pPr>
              <a:endParaRPr lang="en-US" altLang="zh-CN" sz="1600" b="1" dirty="0">
                <a:sym typeface="+mn-ea"/>
              </a:endParaRPr>
            </a:p>
            <a:p>
              <a:pPr indent="0" algn="r">
                <a:lnSpc>
                  <a:spcPct val="150000"/>
                </a:lnSpc>
                <a:buFont typeface="+mj-lt"/>
                <a:buNone/>
              </a:pPr>
              <a:r>
                <a:rPr lang="en-US" altLang="zh-CN" sz="1600" b="1" dirty="0">
                  <a:sym typeface="+mn-ea"/>
                </a:rPr>
                <a:t>——《</a:t>
              </a:r>
              <a:r>
                <a:rPr lang="zh-CN" altLang="en-US" sz="1600" b="1" dirty="0">
                  <a:sym typeface="+mn-ea"/>
                </a:rPr>
                <a:t>幼儿园教育指导纲要</a:t>
              </a:r>
              <a:r>
                <a:rPr lang="en-US" altLang="zh-CN" sz="1600" b="1" dirty="0">
                  <a:sym typeface="+mn-ea"/>
                </a:rPr>
                <a:t>》</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953023" y="265259"/>
            <a:ext cx="11231880" cy="917575"/>
            <a:chOff x="953023" y="551189"/>
            <a:chExt cx="11231880" cy="917575"/>
          </a:xfrm>
        </p:grpSpPr>
        <p:sp>
          <p:nvSpPr>
            <p:cNvPr id="3" name="矩形 2"/>
            <p:cNvSpPr/>
            <p:nvPr/>
          </p:nvSpPr>
          <p:spPr>
            <a:xfrm>
              <a:off x="2863103" y="976639"/>
              <a:ext cx="932180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8"/>
            <p:cNvSpPr txBox="1">
              <a:spLocks noChangeArrowheads="1"/>
            </p:cNvSpPr>
            <p:nvPr/>
          </p:nvSpPr>
          <p:spPr bwMode="auto">
            <a:xfrm>
              <a:off x="953023" y="551189"/>
              <a:ext cx="182816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任务一</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5" name="TextBox 8"/>
            <p:cNvSpPr txBox="1">
              <a:spLocks noChangeArrowheads="1"/>
            </p:cNvSpPr>
            <p:nvPr/>
          </p:nvSpPr>
          <p:spPr bwMode="auto">
            <a:xfrm>
              <a:off x="953023" y="976639"/>
              <a:ext cx="1828800" cy="49212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学前儿童科学教育的目标</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087208" y="1608284"/>
            <a:ext cx="9330267" cy="4284523"/>
            <a:chOff x="1865754" y="4726065"/>
            <a:chExt cx="4988014" cy="371309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863037"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一、学前儿童科学教育总目标</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51026" y="5159314"/>
              <a:ext cx="4702742" cy="3279846"/>
            </a:xfrm>
            <a:prstGeom prst="rect">
              <a:avLst/>
            </a:prstGeom>
            <a:noFill/>
          </p:spPr>
          <p:txBody>
            <a:bodyPr wrap="square" rtlCol="0">
              <a:spAutoFit/>
            </a:bodyPr>
            <a:lstStyle/>
            <a:p>
              <a:pPr marL="36195" indent="406400" fontAlgn="auto">
                <a:lnSpc>
                  <a:spcPct val="150000"/>
                </a:lnSpc>
                <a:extLst>
                  <a:ext uri="{35155182-B16C-46BC-9424-99874614C6A1}">
                    <wpsdc:indentchars xmlns:wpsdc="http://www.wps.cn/officeDocument/2017/drawingmlCustomData" val="200" checksum="1740828767"/>
                  </a:ext>
                </a:extLst>
              </a:pPr>
              <a:r>
                <a:rPr lang="zh-CN" altLang="en-US" sz="1600" b="1" dirty="0">
                  <a:solidFill>
                    <a:schemeClr val="accent5">
                      <a:lumMod val="75000"/>
                    </a:schemeClr>
                  </a:solidFill>
                  <a:latin typeface="宋体" panose="02010600030101010101" pitchFamily="2" charset="-122"/>
                  <a:sym typeface="+mn-ea"/>
                </a:rPr>
                <a:t>（一）科学情感和态度的目标分析</a:t>
              </a:r>
              <a:endParaRPr lang="zh-CN" altLang="en-US" sz="1600" b="1" dirty="0">
                <a:solidFill>
                  <a:srgbClr val="FF0000"/>
                </a:solidFill>
                <a:latin typeface="宋体" panose="02010600030101010101" pitchFamily="2" charset="-122"/>
              </a:endParaRPr>
            </a:p>
            <a:p>
              <a:pPr marL="36195" indent="406400" algn="just" fontAlgn="auto">
                <a:lnSpc>
                  <a:spcPct val="150000"/>
                </a:lnSpc>
                <a:buNone/>
                <a:extLst>
                  <a:ext uri="{35155182-B16C-46BC-9424-99874614C6A1}">
                    <wpsdc:indentchars xmlns:wpsdc="http://www.wps.cn/officeDocument/2017/drawingmlCustomData" val="200" checksum="1740828767"/>
                  </a:ext>
                </a:extLst>
              </a:pPr>
              <a:endParaRPr lang="en-US" altLang="zh-CN" sz="1600" dirty="0">
                <a:solidFill>
                  <a:srgbClr val="000000"/>
                </a:solidFill>
                <a:latin typeface="宋体" panose="02010600030101010101" pitchFamily="2" charset="-122"/>
                <a:ea typeface="宋体" panose="02010600030101010101" pitchFamily="2" charset="-122"/>
                <a:cs typeface="宋体" panose="02010600030101010101" pitchFamily="2" charset="-122"/>
                <a:sym typeface="+mn-ea"/>
              </a:endParaRPr>
            </a:p>
            <a:p>
              <a:pPr marL="36195" indent="406400" algn="just" fontAlgn="auto">
                <a:lnSpc>
                  <a:spcPct val="150000"/>
                </a:lnSpc>
                <a:buNone/>
                <a:extLst>
                  <a:ext uri="{35155182-B16C-46BC-9424-99874614C6A1}">
                    <wpsdc:indentchars xmlns:wpsdc="http://www.wps.cn/officeDocument/2017/drawingmlCustomData" val="200" checksum="1740828767"/>
                  </a:ext>
                </a:extLst>
              </a:pPr>
              <a:r>
                <a:rPr lang="en-US" altLang="zh-CN" sz="1600" dirty="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1.</a:t>
              </a:r>
              <a:r>
                <a:rPr lang="zh-CN" altLang="en-US" sz="1600" dirty="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保持幼儿的好奇心和探究欲望</a:t>
              </a:r>
              <a:endParaRPr lang="en-US" altLang="zh-CN" sz="1600" dirty="0">
                <a:solidFill>
                  <a:srgbClr val="000000"/>
                </a:solidFill>
                <a:latin typeface="宋体" panose="02010600030101010101" pitchFamily="2" charset="-122"/>
                <a:ea typeface="宋体" panose="02010600030101010101" pitchFamily="2" charset="-122"/>
                <a:cs typeface="宋体" panose="02010600030101010101" pitchFamily="2" charset="-122"/>
              </a:endParaRPr>
            </a:p>
            <a:p>
              <a:pPr marL="36195" indent="406400" algn="just" fontAlgn="auto">
                <a:lnSpc>
                  <a:spcPct val="150000"/>
                </a:lnSpc>
                <a:buNone/>
                <a:extLst>
                  <a:ext uri="{35155182-B16C-46BC-9424-99874614C6A1}">
                    <wpsdc:indentchars xmlns:wpsdc="http://www.wps.cn/officeDocument/2017/drawingmlCustomData" val="200" checksum="1740828767"/>
                  </a:ext>
                </a:extLst>
              </a:pPr>
              <a:r>
                <a:rPr lang="zh-CN" altLang="zh-CN" sz="1600" dirty="0">
                  <a:latin typeface="宋体" panose="02010600030101010101" pitchFamily="2" charset="-122"/>
                  <a:ea typeface="宋体" panose="02010600030101010101" pitchFamily="2" charset="-122"/>
                  <a:cs typeface="宋体" panose="02010600030101010101" pitchFamily="2" charset="-122"/>
                  <a:sym typeface="+mn-ea"/>
                </a:rPr>
                <a:t>保护和发展幼儿的这种好奇心和探究欲望是学前儿童科学教育的重要任务。如果成人能理解和保护幼儿的好奇心，加以鼓励和引导，就能把握幼儿科学学习的机会，把他们引入科学学习的轨道上。</a:t>
              </a:r>
              <a:endParaRPr lang="zh-CN" altLang="zh-CN" sz="1600" dirty="0">
                <a:latin typeface="宋体" panose="02010600030101010101" pitchFamily="2" charset="-122"/>
                <a:ea typeface="宋体" panose="02010600030101010101" pitchFamily="2" charset="-122"/>
                <a:cs typeface="宋体" panose="02010600030101010101" pitchFamily="2" charset="-122"/>
              </a:endParaRPr>
            </a:p>
            <a:p>
              <a:pPr marL="36195" indent="406400" algn="just" fontAlgn="auto">
                <a:lnSpc>
                  <a:spcPct val="150000"/>
                </a:lnSpc>
                <a:buNone/>
                <a:extLst>
                  <a:ext uri="{35155182-B16C-46BC-9424-99874614C6A1}">
                    <wpsdc:indentchars xmlns:wpsdc="http://www.wps.cn/officeDocument/2017/drawingmlCustomData" val="200" checksum="1740828767"/>
                  </a:ext>
                </a:extLst>
              </a:pPr>
              <a:r>
                <a:rPr lang="en-US" altLang="zh-CN" sz="1600" dirty="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2.</a:t>
              </a:r>
              <a:r>
                <a:rPr lang="zh-CN" altLang="en-US" sz="1600" dirty="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培养幼儿关爱环境、珍爱生命的情感和态度</a:t>
              </a:r>
              <a:endParaRPr lang="en-US" altLang="zh-CN" sz="1600" dirty="0">
                <a:solidFill>
                  <a:srgbClr val="000000"/>
                </a:solidFill>
                <a:latin typeface="宋体" panose="02010600030101010101" pitchFamily="2" charset="-122"/>
                <a:ea typeface="宋体" panose="02010600030101010101" pitchFamily="2" charset="-122"/>
                <a:cs typeface="宋体" panose="02010600030101010101" pitchFamily="2" charset="-122"/>
              </a:endParaRPr>
            </a:p>
            <a:p>
              <a:pPr marL="36195" indent="406400" algn="just" fontAlgn="auto">
                <a:lnSpc>
                  <a:spcPct val="150000"/>
                </a:lnSpc>
                <a:buNone/>
                <a:extLst>
                  <a:ext uri="{35155182-B16C-46BC-9424-99874614C6A1}">
                    <wpsdc:indentchars xmlns:wpsdc="http://www.wps.cn/officeDocument/2017/drawingmlCustomData" val="200" checksum="1740828767"/>
                  </a:ext>
                </a:extLst>
              </a:pPr>
              <a:r>
                <a:rPr lang="zh-CN" altLang="zh-CN" sz="1600" dirty="0">
                  <a:latin typeface="宋体" panose="02010600030101010101" pitchFamily="2" charset="-122"/>
                  <a:ea typeface="宋体" panose="02010600030101010101" pitchFamily="2" charset="-122"/>
                  <a:cs typeface="宋体" panose="02010600030101010101" pitchFamily="2" charset="-122"/>
                  <a:sym typeface="+mn-ea"/>
                </a:rPr>
                <a:t>在科学教育过程中，幼儿会不断地与周围环境、动植物、大自然的各种事物进行直接或间接的接触，感受和欣赏自然界的神奇和美好，逐步体会到人与环境、人与动植物、动植物之间、动植物与环境之间的相互依存的关系，从而不断萌发对自然的责任感，做到关爱环境，珍爱生命。</a:t>
              </a:r>
              <a:endParaRPr lang="zh-CN" altLang="en-US" sz="1600" dirty="0">
                <a:solidFill>
                  <a:schemeClr val="bg1">
                    <a:lumMod val="50000"/>
                  </a:schemeClr>
                </a:solidFill>
                <a:latin typeface="宋体" panose="02010600030101010101" pitchFamily="2" charset="-122"/>
                <a:ea typeface="宋体" panose="02010600030101010101" pitchFamily="2" charset="-122"/>
                <a:cs typeface="宋体" panose="02010600030101010101" pitchFamily="2" charset="-122"/>
              </a:endParaRPr>
            </a:p>
          </p:txBody>
        </p:sp>
      </p:grpSp>
      <p:grpSp>
        <p:nvGrpSpPr>
          <p:cNvPr id="2" name="组合 1"/>
          <p:cNvGrpSpPr/>
          <p:nvPr/>
        </p:nvGrpSpPr>
        <p:grpSpPr>
          <a:xfrm>
            <a:off x="953023" y="265259"/>
            <a:ext cx="11231880" cy="917575"/>
            <a:chOff x="953023" y="551189"/>
            <a:chExt cx="11231880" cy="917575"/>
          </a:xfrm>
        </p:grpSpPr>
        <p:sp>
          <p:nvSpPr>
            <p:cNvPr id="3" name="矩形 2"/>
            <p:cNvSpPr/>
            <p:nvPr/>
          </p:nvSpPr>
          <p:spPr>
            <a:xfrm>
              <a:off x="2863103" y="976639"/>
              <a:ext cx="932180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8"/>
            <p:cNvSpPr txBox="1">
              <a:spLocks noChangeArrowheads="1"/>
            </p:cNvSpPr>
            <p:nvPr/>
          </p:nvSpPr>
          <p:spPr bwMode="auto">
            <a:xfrm>
              <a:off x="953023" y="551189"/>
              <a:ext cx="182816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任务一</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5" name="TextBox 8"/>
            <p:cNvSpPr txBox="1">
              <a:spLocks noChangeArrowheads="1"/>
            </p:cNvSpPr>
            <p:nvPr/>
          </p:nvSpPr>
          <p:spPr bwMode="auto">
            <a:xfrm>
              <a:off x="953023" y="976639"/>
              <a:ext cx="1828800" cy="49212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学前儿童科学教育的目标</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品 15"/>
          <p:cNvSpPr txBox="1"/>
          <p:nvPr>
            <p:custDataLst>
              <p:tags r:id="rId1"/>
            </p:custDataLst>
          </p:nvPr>
        </p:nvSpPr>
        <p:spPr>
          <a:xfrm>
            <a:off x="1066800" y="1074420"/>
            <a:ext cx="8796655" cy="460375"/>
          </a:xfrm>
          <a:prstGeom prst="rect">
            <a:avLst/>
          </a:prstGeom>
          <a:noFill/>
        </p:spPr>
        <p:txBody>
          <a:bodyPr wrap="square" rtlCol="0">
            <a:spAutoFit/>
          </a:bodyPr>
          <a:lstStyle/>
          <a:p>
            <a:pPr marL="36195" indent="457200" fontAlgn="auto">
              <a:lnSpc>
                <a:spcPct val="150000"/>
              </a:lnSpc>
            </a:pPr>
            <a:r>
              <a:rPr lang="zh-CN" altLang="zh-CN" sz="1600" b="1" dirty="0">
                <a:solidFill>
                  <a:schemeClr val="accent5">
                    <a:lumMod val="75000"/>
                  </a:schemeClr>
                </a:solidFill>
                <a:sym typeface="+mn-ea"/>
              </a:rPr>
              <a:t>（二）科学过程和方法的目标分析</a:t>
            </a:r>
            <a:endParaRPr lang="zh-CN" altLang="zh-CN" sz="1600" b="1" dirty="0">
              <a:solidFill>
                <a:schemeClr val="accent5">
                  <a:lumMod val="75000"/>
                </a:schemeClr>
              </a:solidFill>
              <a:latin typeface="宋体" panose="02010600030101010101" pitchFamily="2" charset="-122"/>
              <a:ea typeface="宋体" panose="02010600030101010101" pitchFamily="2" charset="-122"/>
              <a:cs typeface="宋体" panose="02010600030101010101" pitchFamily="2" charset="-122"/>
              <a:sym typeface="+mn-ea"/>
            </a:endParaRPr>
          </a:p>
        </p:txBody>
      </p:sp>
      <p:graphicFrame>
        <p:nvGraphicFramePr>
          <p:cNvPr id="4" name="表格 3"/>
          <p:cNvGraphicFramePr>
            <a:graphicFrameLocks noGrp="1"/>
          </p:cNvGraphicFramePr>
          <p:nvPr/>
        </p:nvGraphicFramePr>
        <p:xfrm>
          <a:off x="1066800" y="1744345"/>
          <a:ext cx="10056495" cy="4458335"/>
        </p:xfrm>
        <a:graphic>
          <a:graphicData uri="http://schemas.openxmlformats.org/drawingml/2006/table">
            <a:tbl>
              <a:tblPr>
                <a:tableStyleId>{5C22544A-7EE6-4342-B048-85BDC9FD1C3A}</a:tableStyleId>
              </a:tblPr>
              <a:tblGrid>
                <a:gridCol w="998220"/>
                <a:gridCol w="3251835"/>
                <a:gridCol w="5806440"/>
              </a:tblGrid>
              <a:tr h="292735">
                <a:tc>
                  <a:txBody>
                    <a:bodyPr/>
                    <a:lstStyle/>
                    <a:p>
                      <a:pPr algn="ctr">
                        <a:lnSpc>
                          <a:spcPct val="150000"/>
                        </a:lnSpc>
                        <a:spcAft>
                          <a:spcPts val="0"/>
                        </a:spcAft>
                      </a:pPr>
                      <a:r>
                        <a:rPr lang="en-US" sz="1200" b="0" kern="100" dirty="0">
                          <a:effectLst/>
                        </a:rPr>
                        <a:t> </a:t>
                      </a:r>
                      <a:endParaRPr lang="en-US" sz="1200" b="0" kern="100" dirty="0">
                        <a:effectLst/>
                        <a:latin typeface="Times New Roman" panose="02020603050405020304"/>
                        <a:ea typeface="宋体" panose="02010600030101010101" pitchFamily="2" charset="-122"/>
                      </a:endParaRPr>
                    </a:p>
                  </a:txBody>
                  <a:tcPr marL="68580" marR="6858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ctr">
                        <a:lnSpc>
                          <a:spcPct val="150000"/>
                        </a:lnSpc>
                        <a:spcAft>
                          <a:spcPts val="0"/>
                        </a:spcAft>
                      </a:pPr>
                      <a:r>
                        <a:rPr lang="zh-CN" sz="1200" b="0" kern="100" dirty="0">
                          <a:effectLst/>
                        </a:rPr>
                        <a:t>方法描述</a:t>
                      </a:r>
                      <a:endParaRPr lang="zh-CN" sz="1200" b="0" kern="100" dirty="0">
                        <a:effectLst/>
                        <a:latin typeface="Times New Roman" panose="02020603050405020304"/>
                        <a:ea typeface="宋体" panose="02010600030101010101" pitchFamily="2" charset="-122"/>
                      </a:endParaRPr>
                    </a:p>
                  </a:txBody>
                  <a:tcPr marL="68580" marR="6858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ctr">
                        <a:lnSpc>
                          <a:spcPct val="150000"/>
                        </a:lnSpc>
                        <a:spcAft>
                          <a:spcPts val="0"/>
                        </a:spcAft>
                      </a:pPr>
                      <a:r>
                        <a:rPr lang="zh-CN" sz="1200" b="0" kern="100" dirty="0">
                          <a:effectLst/>
                        </a:rPr>
                        <a:t>具体目标</a:t>
                      </a:r>
                      <a:endParaRPr lang="zh-CN" sz="1200" b="0" kern="100" dirty="0">
                        <a:effectLst/>
                        <a:latin typeface="Times New Roman" panose="02020603050405020304"/>
                        <a:ea typeface="宋体" panose="02010600030101010101" pitchFamily="2" charset="-122"/>
                      </a:endParaRPr>
                    </a:p>
                  </a:txBody>
                  <a:tcPr marL="68580" marR="6858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345440">
                <a:tc rowSpan="3">
                  <a:txBody>
                    <a:bodyPr/>
                    <a:lstStyle/>
                    <a:p>
                      <a:pPr algn="ctr">
                        <a:lnSpc>
                          <a:spcPct val="150000"/>
                        </a:lnSpc>
                        <a:spcAft>
                          <a:spcPts val="0"/>
                        </a:spcAft>
                      </a:pPr>
                      <a:r>
                        <a:rPr lang="zh-CN" sz="1200" b="0" kern="100" dirty="0">
                          <a:effectLst/>
                        </a:rPr>
                        <a:t>观察</a:t>
                      </a:r>
                      <a:endParaRPr lang="zh-CN" sz="1200" b="0" kern="100" dirty="0">
                        <a:effectLst/>
                        <a:latin typeface="Times New Roman" panose="02020603050405020304"/>
                        <a:ea typeface="宋体" panose="02010600030101010101" pitchFamily="2" charset="-122"/>
                      </a:endParaRPr>
                    </a:p>
                  </a:txBody>
                  <a:tcPr marL="68580" marR="6858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rowSpan="3">
                  <a:txBody>
                    <a:bodyPr/>
                    <a:lstStyle/>
                    <a:p>
                      <a:pPr algn="just">
                        <a:lnSpc>
                          <a:spcPct val="150000"/>
                        </a:lnSpc>
                        <a:spcAft>
                          <a:spcPts val="0"/>
                        </a:spcAft>
                      </a:pPr>
                      <a:r>
                        <a:rPr lang="zh-CN" sz="1200" b="0" kern="100" dirty="0">
                          <a:effectLst/>
                        </a:rPr>
                        <a:t>运用感官直接获取第一手资料，是一种基本的科学方法。</a:t>
                      </a:r>
                      <a:endParaRPr lang="zh-CN" sz="1200" b="0" kern="100" dirty="0">
                        <a:effectLst/>
                        <a:latin typeface="Times New Roman" panose="02020603050405020304"/>
                        <a:ea typeface="宋体" panose="02010600030101010101" pitchFamily="2" charset="-122"/>
                      </a:endParaRPr>
                    </a:p>
                  </a:txBody>
                  <a:tcPr marL="68580" marR="6858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just">
                        <a:lnSpc>
                          <a:spcPct val="150000"/>
                        </a:lnSpc>
                        <a:spcAft>
                          <a:spcPts val="0"/>
                        </a:spcAft>
                      </a:pPr>
                      <a:r>
                        <a:rPr lang="zh-CN" sz="1200" b="0" kern="100" dirty="0">
                          <a:effectLst/>
                        </a:rPr>
                        <a:t>学会运用多种感官感知物体的外部特征</a:t>
                      </a:r>
                      <a:endParaRPr lang="zh-CN" sz="1200" b="0" kern="100" dirty="0">
                        <a:effectLst/>
                        <a:latin typeface="Times New Roman" panose="02020603050405020304"/>
                        <a:ea typeface="宋体" panose="02010600030101010101" pitchFamily="2" charset="-122"/>
                      </a:endParaRPr>
                    </a:p>
                  </a:txBody>
                  <a:tcPr marL="68580" marR="6858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346710">
                <a:tc vMerge="1">
                  <a:tcPr>
                    <a:lnL w="12700" cmpd="sng">
                      <a:solidFill>
                        <a:schemeClr val="tx1"/>
                      </a:solidFill>
                      <a:prstDash val="solid"/>
                    </a:lnL>
                    <a:lnR w="12700" cmpd="sng">
                      <a:solidFill>
                        <a:schemeClr val="tx1"/>
                      </a:solidFill>
                      <a:prstDash val="solid"/>
                    </a:lnR>
                  </a:tcPr>
                </a:tc>
                <a:tc vMerge="1">
                  <a:tcPr>
                    <a:lnL w="12700" cmpd="sng">
                      <a:solidFill>
                        <a:schemeClr val="tx1"/>
                      </a:solidFill>
                      <a:prstDash val="solid"/>
                    </a:lnL>
                    <a:lnR w="12700" cmpd="sng">
                      <a:solidFill>
                        <a:schemeClr val="tx1"/>
                      </a:solidFill>
                      <a:prstDash val="solid"/>
                    </a:lnR>
                  </a:tcPr>
                </a:tc>
                <a:tc>
                  <a:txBody>
                    <a:bodyPr/>
                    <a:lstStyle/>
                    <a:p>
                      <a:pPr algn="just">
                        <a:lnSpc>
                          <a:spcPct val="150000"/>
                        </a:lnSpc>
                        <a:spcAft>
                          <a:spcPts val="0"/>
                        </a:spcAft>
                      </a:pPr>
                      <a:r>
                        <a:rPr lang="zh-CN" sz="1200" b="0" kern="100" dirty="0">
                          <a:effectLst/>
                        </a:rPr>
                        <a:t>学会比较观察不同物体或同类物体的特征</a:t>
                      </a:r>
                      <a:endParaRPr lang="zh-CN" sz="1200" b="0" kern="100" dirty="0">
                        <a:effectLst/>
                        <a:latin typeface="Times New Roman" panose="02020603050405020304"/>
                        <a:ea typeface="宋体" panose="02010600030101010101" pitchFamily="2" charset="-122"/>
                      </a:endParaRPr>
                    </a:p>
                  </a:txBody>
                  <a:tcPr marL="68580" marR="6858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350520">
                <a:tc vMerge="1">
                  <a:tcPr>
                    <a:lnL w="12700" cmpd="sng">
                      <a:solidFill>
                        <a:schemeClr val="tx1"/>
                      </a:solidFill>
                      <a:prstDash val="solid"/>
                    </a:lnL>
                    <a:lnR w="12700" cmpd="sng">
                      <a:solidFill>
                        <a:schemeClr val="tx1"/>
                      </a:solidFill>
                      <a:prstDash val="solid"/>
                    </a:lnR>
                    <a:lnB w="12700" cmpd="sng">
                      <a:solidFill>
                        <a:schemeClr val="tx1"/>
                      </a:solidFill>
                      <a:prstDash val="solid"/>
                    </a:lnB>
                  </a:tcPr>
                </a:tc>
                <a:tc vMerge="1">
                  <a:tcPr>
                    <a:lnL w="12700" cmpd="sng">
                      <a:solidFill>
                        <a:schemeClr val="tx1"/>
                      </a:solidFill>
                      <a:prstDash val="solid"/>
                    </a:lnL>
                    <a:lnR w="12700" cmpd="sng">
                      <a:solidFill>
                        <a:schemeClr val="tx1"/>
                      </a:solidFill>
                      <a:prstDash val="solid"/>
                    </a:lnR>
                    <a:lnB w="12700" cmpd="sng">
                      <a:solidFill>
                        <a:schemeClr val="tx1"/>
                      </a:solidFill>
                      <a:prstDash val="solid"/>
                    </a:lnB>
                  </a:tcPr>
                </a:tc>
                <a:tc>
                  <a:txBody>
                    <a:bodyPr/>
                    <a:lstStyle/>
                    <a:p>
                      <a:pPr algn="just">
                        <a:lnSpc>
                          <a:spcPct val="150000"/>
                        </a:lnSpc>
                        <a:spcAft>
                          <a:spcPts val="0"/>
                        </a:spcAft>
                      </a:pPr>
                      <a:r>
                        <a:rPr lang="zh-CN" sz="1200" b="0" kern="100" dirty="0">
                          <a:effectLst/>
                        </a:rPr>
                        <a:t>学会观察物体的运动和变化，即自然现象的观察</a:t>
                      </a:r>
                      <a:endParaRPr lang="zh-CN" sz="1200" b="0" kern="100" dirty="0">
                        <a:effectLst/>
                        <a:latin typeface="Times New Roman" panose="02020603050405020304"/>
                        <a:ea typeface="宋体" panose="02010600030101010101" pitchFamily="2" charset="-122"/>
                      </a:endParaRPr>
                    </a:p>
                  </a:txBody>
                  <a:tcPr marL="68580" marR="6858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683260">
                <a:tc rowSpan="3">
                  <a:txBody>
                    <a:bodyPr/>
                    <a:lstStyle/>
                    <a:p>
                      <a:pPr algn="ctr">
                        <a:lnSpc>
                          <a:spcPct val="150000"/>
                        </a:lnSpc>
                        <a:spcAft>
                          <a:spcPts val="0"/>
                        </a:spcAft>
                        <a:buNone/>
                      </a:pPr>
                      <a:r>
                        <a:rPr lang="zh-CN" sz="1200" b="0" kern="100" dirty="0">
                          <a:effectLst/>
                          <a:sym typeface="+mn-ea"/>
                        </a:rPr>
                        <a:t>操作</a:t>
                      </a:r>
                      <a:endParaRPr lang="zh-CN" altLang="en-US" sz="1200" b="0" kern="100" dirty="0">
                        <a:effectLst/>
                        <a:latin typeface="Times New Roman" panose="02020603050405020304"/>
                        <a:ea typeface="宋体" panose="02010600030101010101" pitchFamily="2" charset="-122"/>
                        <a:sym typeface="+mn-ea"/>
                      </a:endParaRPr>
                    </a:p>
                  </a:txBody>
                  <a:tcPr anchor="ctr">
                    <a:lnL w="12700" cmpd="sng">
                      <a:solidFill>
                        <a:schemeClr val="tx1"/>
                      </a:solidFill>
                      <a:prstDash val="solid"/>
                    </a:lnL>
                    <a:lnR w="12700" cmpd="sng">
                      <a:solidFill>
                        <a:schemeClr val="tx1"/>
                      </a:solidFill>
                      <a:prstDash val="solid"/>
                    </a:lnR>
                    <a:lnT w="12700" cap="flat" cmpd="sng" algn="ctr">
                      <a:solidFill>
                        <a:schemeClr val="tx1"/>
                      </a:solidFill>
                      <a:prstDash val="solid"/>
                      <a:round/>
                      <a:headEnd type="none" w="med" len="med"/>
                      <a:tailEnd type="none" w="med" len="med"/>
                    </a:lnT>
                    <a:lnB w="12700" cmpd="sng">
                      <a:solidFill>
                        <a:schemeClr val="tx1"/>
                      </a:solidFill>
                      <a:prstDash val="solid"/>
                    </a:lnB>
                    <a:noFill/>
                  </a:tcPr>
                </a:tc>
                <a:tc>
                  <a:txBody>
                    <a:bodyPr/>
                    <a:lstStyle/>
                    <a:p>
                      <a:pPr algn="just">
                        <a:lnSpc>
                          <a:spcPct val="150000"/>
                        </a:lnSpc>
                        <a:spcAft>
                          <a:spcPts val="0"/>
                        </a:spcAft>
                        <a:buNone/>
                      </a:pPr>
                      <a:r>
                        <a:rPr lang="zh-CN" sz="1200" b="0" kern="100" dirty="0">
                          <a:effectLst/>
                          <a:sym typeface="+mn-ea"/>
                        </a:rPr>
                        <a:t>技术操作，即运用工具或材料，对材料进行操作加工或制作新产品</a:t>
                      </a:r>
                      <a:endParaRPr lang="zh-CN" altLang="en-US" sz="1200" b="0" kern="100" dirty="0">
                        <a:effectLst/>
                        <a:latin typeface="Times New Roman" panose="02020603050405020304"/>
                        <a:ea typeface="宋体" panose="02010600030101010101" pitchFamily="2" charset="-122"/>
                        <a:sym typeface="+mn-ea"/>
                      </a:endParaRPr>
                    </a:p>
                  </a:txBody>
                  <a:tcPr anchor="ctr">
                    <a:lnL w="12700" cmpd="sng">
                      <a:solidFill>
                        <a:schemeClr val="tx1"/>
                      </a:solidFill>
                      <a:prstDash val="solid"/>
                    </a:lnL>
                    <a:lnR w="12700" cmpd="sng">
                      <a:solidFill>
                        <a:schemeClr val="tx1"/>
                      </a:solidFill>
                      <a:prstDash val="solid"/>
                    </a:lnR>
                    <a:lnT w="12700" cap="flat" cmpd="sng" algn="ctr">
                      <a:solidFill>
                        <a:schemeClr val="tx1"/>
                      </a:solidFill>
                      <a:prstDash val="solid"/>
                      <a:round/>
                      <a:headEnd type="none" w="med" len="med"/>
                      <a:tailEnd type="none" w="med" len="med"/>
                    </a:lnT>
                    <a:lnB w="12700" cmpd="sng">
                      <a:solidFill>
                        <a:schemeClr val="tx1"/>
                      </a:solidFill>
                      <a:prstDash val="solid"/>
                    </a:lnB>
                    <a:noFill/>
                  </a:tcPr>
                </a:tc>
                <a:tc>
                  <a:txBody>
                    <a:bodyPr/>
                    <a:lstStyle/>
                    <a:p>
                      <a:pPr algn="just">
                        <a:lnSpc>
                          <a:spcPct val="150000"/>
                        </a:lnSpc>
                        <a:spcAft>
                          <a:spcPts val="0"/>
                        </a:spcAft>
                        <a:buNone/>
                      </a:pPr>
                      <a:r>
                        <a:rPr lang="zh-CN" sz="1200" b="0" kern="100">
                          <a:effectLst/>
                          <a:sym typeface="+mn-ea"/>
                        </a:rPr>
                        <a:t>学习使用工具制作简单产品</a:t>
                      </a:r>
                      <a:endParaRPr lang="zh-CN" altLang="en-US" sz="1200" b="0" kern="100" dirty="0">
                        <a:effectLst/>
                        <a:latin typeface="Times New Roman" panose="02020603050405020304"/>
                        <a:ea typeface="宋体" panose="02010600030101010101" pitchFamily="2" charset="-122"/>
                        <a:sym typeface="+mn-ea"/>
                      </a:endParaRPr>
                    </a:p>
                  </a:txBody>
                  <a:tcPr marL="68580" marR="6858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292735">
                <a:tc vMerge="1">
                  <a:tcPr>
                    <a:lnL w="12700" cmpd="sng">
                      <a:solidFill>
                        <a:schemeClr val="tx1"/>
                      </a:solidFill>
                      <a:prstDash val="solid"/>
                    </a:lnL>
                    <a:lnR w="12700" cmpd="sng">
                      <a:solidFill>
                        <a:schemeClr val="tx1"/>
                      </a:solidFill>
                      <a:prstDash val="solid"/>
                    </a:lnR>
                    <a:lnB w="12700" cmpd="sng">
                      <a:solidFill>
                        <a:schemeClr val="tx1"/>
                      </a:solidFill>
                      <a:prstDash val="solid"/>
                    </a:lnB>
                    <a:noFill/>
                  </a:tcPr>
                </a:tc>
                <a:tc rowSpan="2">
                  <a:txBody>
                    <a:bodyPr/>
                    <a:lstStyle/>
                    <a:p>
                      <a:pPr algn="just">
                        <a:lnSpc>
                          <a:spcPct val="150000"/>
                        </a:lnSpc>
                        <a:spcAft>
                          <a:spcPts val="0"/>
                        </a:spcAft>
                        <a:buNone/>
                      </a:pPr>
                      <a:r>
                        <a:rPr lang="zh-CN" sz="1200" b="0" kern="100" dirty="0">
                          <a:effectLst/>
                          <a:sym typeface="+mn-ea"/>
                        </a:rPr>
                        <a:t>实验操作，即以行动、操作或其他方式验证发现、推论或预测是否正确</a:t>
                      </a:r>
                      <a:endParaRPr lang="zh-CN" altLang="en-US" sz="1200" b="0" kern="100" dirty="0">
                        <a:effectLst/>
                        <a:latin typeface="Times New Roman" panose="02020603050405020304"/>
                        <a:ea typeface="宋体" panose="02010600030101010101" pitchFamily="2" charset="-122"/>
                        <a:sym typeface="+mn-ea"/>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just">
                        <a:lnSpc>
                          <a:spcPct val="150000"/>
                        </a:lnSpc>
                        <a:spcAft>
                          <a:spcPts val="0"/>
                        </a:spcAft>
                        <a:buNone/>
                      </a:pPr>
                      <a:r>
                        <a:rPr lang="zh-CN" sz="1200" b="0" kern="100" dirty="0">
                          <a:effectLst/>
                          <a:sym typeface="+mn-ea"/>
                        </a:rPr>
                        <a:t>在操作过程中根据操作目标及时调整操作过程</a:t>
                      </a:r>
                      <a:endParaRPr lang="zh-CN" altLang="en-US" sz="1200" b="0" kern="100" dirty="0">
                        <a:effectLst/>
                        <a:latin typeface="Times New Roman" panose="02020603050405020304"/>
                        <a:ea typeface="宋体" panose="02010600030101010101" pitchFamily="2" charset="-122"/>
                        <a:sym typeface="+mn-ea"/>
                      </a:endParaRPr>
                    </a:p>
                  </a:txBody>
                  <a:tcPr marL="68580" marR="6858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389890">
                <a:tc vMerge="1">
                  <a:tcPr>
                    <a:lnL w="12700" cmpd="sng">
                      <a:solidFill>
                        <a:schemeClr val="tx1"/>
                      </a:solidFill>
                      <a:prstDash val="solid"/>
                    </a:lnL>
                    <a:lnR w="12700" cmpd="sng">
                      <a:solidFill>
                        <a:schemeClr val="tx1"/>
                      </a:solidFill>
                      <a:prstDash val="solid"/>
                    </a:lnR>
                    <a:lnB w="12700" cmpd="sng">
                      <a:solidFill>
                        <a:schemeClr val="tx1"/>
                      </a:solidFill>
                      <a:prstDash val="solid"/>
                    </a:lnB>
                    <a:noFill/>
                  </a:tcPr>
                </a:tc>
                <a:tc vMerge="1">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just">
                        <a:lnSpc>
                          <a:spcPct val="150000"/>
                        </a:lnSpc>
                        <a:spcAft>
                          <a:spcPts val="0"/>
                        </a:spcAft>
                        <a:buNone/>
                      </a:pPr>
                      <a:r>
                        <a:rPr lang="zh-CN" sz="1200" b="0" kern="100" dirty="0">
                          <a:effectLst/>
                          <a:sym typeface="+mn-ea"/>
                        </a:rPr>
                        <a:t>对操作过程和结果进行思考、调整和修正</a:t>
                      </a:r>
                      <a:endParaRPr lang="zh-CN" altLang="en-US" sz="1200" b="0" kern="100" dirty="0">
                        <a:effectLst/>
                        <a:latin typeface="Times New Roman" panose="02020603050405020304"/>
                        <a:ea typeface="宋体" panose="02010600030101010101" pitchFamily="2" charset="-122"/>
                        <a:sym typeface="+mn-ea"/>
                      </a:endParaRPr>
                    </a:p>
                  </a:txBody>
                  <a:tcPr marL="68580" marR="6858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293370">
                <a:tc rowSpan="2">
                  <a:txBody>
                    <a:bodyPr/>
                    <a:lstStyle/>
                    <a:p>
                      <a:pPr algn="ctr">
                        <a:lnSpc>
                          <a:spcPct val="150000"/>
                        </a:lnSpc>
                        <a:spcAft>
                          <a:spcPts val="0"/>
                        </a:spcAft>
                        <a:buNone/>
                      </a:pPr>
                      <a:r>
                        <a:rPr lang="zh-CN" sz="1200" b="0" kern="100" dirty="0">
                          <a:effectLst/>
                          <a:sym typeface="+mn-ea"/>
                        </a:rPr>
                        <a:t>思考</a:t>
                      </a:r>
                      <a:endParaRPr lang="zh-CN" altLang="en-US" sz="1200" b="0" kern="100" dirty="0">
                        <a:effectLst/>
                        <a:latin typeface="Times New Roman" panose="02020603050405020304"/>
                        <a:ea typeface="宋体" panose="02010600030101010101" pitchFamily="2" charset="-122"/>
                      </a:endParaRPr>
                    </a:p>
                  </a:txBody>
                  <a:tcPr anchor="ctr">
                    <a:lnL w="12700" cmpd="sng">
                      <a:solidFill>
                        <a:schemeClr val="tx1"/>
                      </a:solidFill>
                      <a:prstDash val="solid"/>
                    </a:lnL>
                    <a:lnR w="12700" cmpd="sng">
                      <a:solidFill>
                        <a:schemeClr val="tx1"/>
                      </a:solidFill>
                      <a:prstDash val="solid"/>
                    </a:lnR>
                    <a:lnT w="12700" cap="flat" cmpd="sng" algn="ctr">
                      <a:solidFill>
                        <a:schemeClr val="tx1"/>
                      </a:solidFill>
                      <a:prstDash val="solid"/>
                      <a:round/>
                      <a:headEnd type="none" w="med" len="med"/>
                      <a:tailEnd type="none" w="med" len="med"/>
                    </a:lnT>
                    <a:lnB w="12700" cmpd="sng">
                      <a:solidFill>
                        <a:schemeClr val="tx1"/>
                      </a:solidFill>
                      <a:prstDash val="solid"/>
                    </a:lnB>
                    <a:noFill/>
                  </a:tcPr>
                </a:tc>
                <a:tc rowSpan="2">
                  <a:txBody>
                    <a:bodyPr/>
                    <a:lstStyle/>
                    <a:p>
                      <a:pPr algn="just">
                        <a:lnSpc>
                          <a:spcPct val="150000"/>
                        </a:lnSpc>
                        <a:spcAft>
                          <a:spcPts val="0"/>
                        </a:spcAft>
                        <a:buNone/>
                      </a:pPr>
                      <a:r>
                        <a:rPr lang="zh-CN" sz="1200" b="0" kern="100" dirty="0">
                          <a:effectLst/>
                          <a:sym typeface="+mn-ea"/>
                        </a:rPr>
                        <a:t>幼儿获取科学知识所必需的思维加工过程</a:t>
                      </a:r>
                      <a:endParaRPr lang="zh-CN" altLang="en-US" sz="1200" b="0" kern="100" dirty="0">
                        <a:effectLst/>
                        <a:latin typeface="Times New Roman" panose="02020603050405020304"/>
                        <a:ea typeface="宋体" panose="02010600030101010101" pitchFamily="2" charset="-122"/>
                        <a:sym typeface="+mn-ea"/>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just">
                        <a:lnSpc>
                          <a:spcPct val="150000"/>
                        </a:lnSpc>
                        <a:spcAft>
                          <a:spcPts val="0"/>
                        </a:spcAft>
                        <a:buNone/>
                      </a:pPr>
                      <a:r>
                        <a:rPr lang="zh-CN" sz="1200" b="0" kern="100" dirty="0">
                          <a:effectLst/>
                          <a:sym typeface="+mn-ea"/>
                        </a:rPr>
                        <a:t>学会比较和概括，即对观察到的事实进行比较和概括，认识到事物的相同和不同</a:t>
                      </a:r>
                      <a:endParaRPr lang="zh-CN" altLang="en-US" sz="1200" b="0" kern="100" dirty="0">
                        <a:effectLst/>
                        <a:latin typeface="Times New Roman" panose="02020603050405020304"/>
                        <a:ea typeface="宋体" panose="02010600030101010101" pitchFamily="2" charset="-122"/>
                        <a:sym typeface="+mn-ea"/>
                      </a:endParaRPr>
                    </a:p>
                  </a:txBody>
                  <a:tcPr marL="68580" marR="6858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585470">
                <a:tc vMerge="1">
                  <a:tcPr>
                    <a:lnL w="12700" cmpd="sng">
                      <a:solidFill>
                        <a:schemeClr val="tx1"/>
                      </a:solidFill>
                      <a:prstDash val="solid"/>
                    </a:lnL>
                    <a:lnR w="12700" cmpd="sng">
                      <a:solidFill>
                        <a:schemeClr val="tx1"/>
                      </a:solidFill>
                      <a:prstDash val="solid"/>
                    </a:lnR>
                    <a:lnB w="12700" cmpd="sng">
                      <a:solidFill>
                        <a:schemeClr val="tx1"/>
                      </a:solidFill>
                      <a:prstDash val="solid"/>
                    </a:lnB>
                    <a:noFill/>
                  </a:tcPr>
                </a:tc>
                <a:tc vMerge="1">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just">
                        <a:lnSpc>
                          <a:spcPct val="150000"/>
                        </a:lnSpc>
                        <a:spcAft>
                          <a:spcPts val="0"/>
                        </a:spcAft>
                        <a:buNone/>
                      </a:pPr>
                      <a:r>
                        <a:rPr lang="zh-CN" sz="1200" b="0" kern="100" dirty="0">
                          <a:effectLst/>
                          <a:sym typeface="+mn-ea"/>
                        </a:rPr>
                        <a:t>学习推论和预测，即根据观察到的现象，并结合自己已有的经验，推想原因、提出解释、得出结论、预测可能发生的情况</a:t>
                      </a:r>
                      <a:endParaRPr lang="zh-CN" altLang="en-US" sz="1200" b="0" kern="100" dirty="0">
                        <a:effectLst/>
                        <a:latin typeface="Times New Roman" panose="02020603050405020304"/>
                        <a:ea typeface="宋体" panose="02010600030101010101" pitchFamily="2" charset="-122"/>
                        <a:sym typeface="+mn-ea"/>
                      </a:endParaRPr>
                    </a:p>
                  </a:txBody>
                  <a:tcPr marL="68580" marR="6858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292735">
                <a:tc rowSpan="3">
                  <a:txBody>
                    <a:bodyPr/>
                    <a:lstStyle/>
                    <a:p>
                      <a:pPr algn="ctr">
                        <a:lnSpc>
                          <a:spcPct val="150000"/>
                        </a:lnSpc>
                        <a:spcAft>
                          <a:spcPts val="0"/>
                        </a:spcAft>
                        <a:buNone/>
                      </a:pPr>
                      <a:r>
                        <a:rPr lang="zh-CN" sz="1200" b="0" kern="100" dirty="0">
                          <a:effectLst/>
                          <a:sym typeface="+mn-ea"/>
                        </a:rPr>
                        <a:t>表达</a:t>
                      </a:r>
                      <a:endParaRPr lang="zh-CN" altLang="en-US" sz="1200" b="0" kern="100" dirty="0">
                        <a:effectLst/>
                        <a:latin typeface="Times New Roman" panose="02020603050405020304"/>
                        <a:ea typeface="宋体" panose="02010600030101010101" pitchFamily="2" charset="-122"/>
                        <a:sym typeface="+mn-ea"/>
                      </a:endParaRPr>
                    </a:p>
                  </a:txBody>
                  <a:tcPr anchor="ctr">
                    <a:lnL w="12700" cmpd="sng">
                      <a:solidFill>
                        <a:schemeClr val="tx1"/>
                      </a:solidFill>
                      <a:prstDash val="solid"/>
                    </a:lnL>
                    <a:lnR w="12700" cmpd="sng">
                      <a:solidFill>
                        <a:schemeClr val="tx1"/>
                      </a:solidFill>
                      <a:prstDash val="solid"/>
                    </a:lnR>
                    <a:lnT w="12700" cap="flat" cmpd="sng" algn="ctr">
                      <a:solidFill>
                        <a:schemeClr val="tx1"/>
                      </a:solidFill>
                      <a:prstDash val="solid"/>
                      <a:round/>
                      <a:headEnd type="none" w="med" len="med"/>
                      <a:tailEnd type="none" w="med" len="med"/>
                    </a:lnT>
                    <a:lnB w="12700" cmpd="sng">
                      <a:solidFill>
                        <a:schemeClr val="tx1"/>
                      </a:solidFill>
                      <a:prstDash val="solid"/>
                    </a:lnB>
                    <a:noFill/>
                  </a:tcPr>
                </a:tc>
                <a:tc rowSpan="3">
                  <a:txBody>
                    <a:bodyPr/>
                    <a:lstStyle/>
                    <a:p>
                      <a:pPr algn="just">
                        <a:lnSpc>
                          <a:spcPct val="150000"/>
                        </a:lnSpc>
                        <a:spcAft>
                          <a:spcPts val="0"/>
                        </a:spcAft>
                        <a:buNone/>
                      </a:pPr>
                      <a:r>
                        <a:rPr lang="zh-CN" sz="1200" b="0" kern="100" dirty="0">
                          <a:effectLst/>
                          <a:sym typeface="+mn-ea"/>
                        </a:rPr>
                        <a:t>对科学过程进行思考，强化科学发现，增强自信心</a:t>
                      </a:r>
                      <a:endParaRPr lang="zh-CN" altLang="en-US" sz="1200" b="0" kern="100" dirty="0">
                        <a:effectLst/>
                        <a:latin typeface="Times New Roman" panose="02020603050405020304"/>
                        <a:ea typeface="宋体" panose="02010600030101010101" pitchFamily="2" charset="-122"/>
                        <a:sym typeface="+mn-ea"/>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just">
                        <a:lnSpc>
                          <a:spcPct val="150000"/>
                        </a:lnSpc>
                        <a:spcAft>
                          <a:spcPts val="0"/>
                        </a:spcAft>
                        <a:buNone/>
                      </a:pPr>
                      <a:r>
                        <a:rPr lang="zh-CN" sz="1200" b="0" kern="100" dirty="0">
                          <a:effectLst/>
                          <a:sym typeface="+mn-ea"/>
                        </a:rPr>
                        <a:t>学习用准确、有效的语言表达、交流自己在科学活动中的做法、想法和发现</a:t>
                      </a:r>
                      <a:endParaRPr lang="zh-CN" altLang="en-US" sz="1200" b="0" kern="100" dirty="0">
                        <a:effectLst/>
                        <a:latin typeface="Times New Roman" panose="02020603050405020304"/>
                        <a:ea typeface="宋体" panose="02010600030101010101" pitchFamily="2" charset="-122"/>
                        <a:sym typeface="+mn-ea"/>
                      </a:endParaRPr>
                    </a:p>
                  </a:txBody>
                  <a:tcPr marL="68580" marR="6858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292735">
                <a:tc vMerge="1">
                  <a:tcPr>
                    <a:lnL w="12700" cmpd="sng">
                      <a:solidFill>
                        <a:schemeClr val="tx1"/>
                      </a:solidFill>
                      <a:prstDash val="solid"/>
                    </a:lnL>
                    <a:lnR w="12700" cmpd="sng">
                      <a:solidFill>
                        <a:schemeClr val="tx1"/>
                      </a:solidFill>
                      <a:prstDash val="solid"/>
                    </a:lnR>
                    <a:lnB w="12700" cmpd="sng">
                      <a:solidFill>
                        <a:schemeClr val="tx1"/>
                      </a:solidFill>
                      <a:prstDash val="solid"/>
                    </a:lnB>
                    <a:noFill/>
                  </a:tcPr>
                </a:tc>
                <a:tc vMerge="1">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just">
                        <a:lnSpc>
                          <a:spcPct val="150000"/>
                        </a:lnSpc>
                        <a:spcAft>
                          <a:spcPts val="0"/>
                        </a:spcAft>
                        <a:buNone/>
                      </a:pPr>
                      <a:r>
                        <a:rPr lang="zh-CN" sz="1200" b="0" kern="100" dirty="0">
                          <a:effectLst/>
                          <a:sym typeface="+mn-ea"/>
                        </a:rPr>
                        <a:t>学会用适当的方式（如情态、动作、表情等）表达自己在科学活动中的情绪体验。</a:t>
                      </a:r>
                      <a:endParaRPr lang="zh-CN" altLang="en-US" sz="1200" b="0" kern="100" dirty="0">
                        <a:effectLst/>
                        <a:latin typeface="Times New Roman" panose="02020603050405020304"/>
                        <a:ea typeface="宋体" panose="02010600030101010101" pitchFamily="2" charset="-122"/>
                        <a:sym typeface="+mn-ea"/>
                      </a:endParaRPr>
                    </a:p>
                  </a:txBody>
                  <a:tcPr marL="68580" marR="6858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r h="292735">
                <a:tc vMerge="1">
                  <a:tcPr>
                    <a:lnL w="12700" cmpd="sng">
                      <a:solidFill>
                        <a:schemeClr val="tx1"/>
                      </a:solidFill>
                      <a:prstDash val="solid"/>
                    </a:lnL>
                    <a:lnR w="12700" cmpd="sng">
                      <a:solidFill>
                        <a:schemeClr val="tx1"/>
                      </a:solidFill>
                      <a:prstDash val="solid"/>
                    </a:lnR>
                    <a:lnB w="12700" cmpd="sng">
                      <a:solidFill>
                        <a:schemeClr val="tx1"/>
                      </a:solidFill>
                      <a:prstDash val="solid"/>
                    </a:lnB>
                    <a:noFill/>
                  </a:tcPr>
                </a:tc>
                <a:tc vMerge="1">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c>
                  <a:txBody>
                    <a:bodyPr/>
                    <a:lstStyle/>
                    <a:p>
                      <a:pPr algn="just">
                        <a:lnSpc>
                          <a:spcPct val="150000"/>
                        </a:lnSpc>
                        <a:spcAft>
                          <a:spcPts val="0"/>
                        </a:spcAft>
                        <a:buNone/>
                      </a:pPr>
                      <a:r>
                        <a:rPr lang="zh-CN" sz="1200" b="0" kern="100" dirty="0">
                          <a:effectLst/>
                          <a:sym typeface="+mn-ea"/>
                        </a:rPr>
                        <a:t>学会用各种手段（如图表、绘画等）展示科学活动的成果</a:t>
                      </a:r>
                      <a:endParaRPr lang="zh-CN" altLang="en-US" sz="1200" b="0" kern="100" dirty="0">
                        <a:effectLst/>
                        <a:latin typeface="Times New Roman" panose="02020603050405020304"/>
                        <a:ea typeface="宋体" panose="02010600030101010101" pitchFamily="2" charset="-122"/>
                        <a:sym typeface="+mn-ea"/>
                      </a:endParaRPr>
                    </a:p>
                  </a:txBody>
                  <a:tcPr marL="68580" marR="68580" marT="0" marB="0"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noFill/>
                  </a:tcPr>
                </a:tc>
              </a:tr>
            </a:tbl>
          </a:graphicData>
        </a:graphic>
      </p:graphicFrame>
      <p:grpSp>
        <p:nvGrpSpPr>
          <p:cNvPr id="2" name="组合 1"/>
          <p:cNvGrpSpPr/>
          <p:nvPr/>
        </p:nvGrpSpPr>
        <p:grpSpPr>
          <a:xfrm>
            <a:off x="953023" y="265259"/>
            <a:ext cx="11231880" cy="917575"/>
            <a:chOff x="953023" y="551189"/>
            <a:chExt cx="11231880" cy="917575"/>
          </a:xfrm>
        </p:grpSpPr>
        <p:sp>
          <p:nvSpPr>
            <p:cNvPr id="3" name="矩形 2"/>
            <p:cNvSpPr/>
            <p:nvPr/>
          </p:nvSpPr>
          <p:spPr>
            <a:xfrm>
              <a:off x="2863103" y="976639"/>
              <a:ext cx="932180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8"/>
            <p:cNvSpPr txBox="1">
              <a:spLocks noChangeArrowheads="1"/>
            </p:cNvSpPr>
            <p:nvPr/>
          </p:nvSpPr>
          <p:spPr bwMode="auto">
            <a:xfrm>
              <a:off x="953023" y="551189"/>
              <a:ext cx="182816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任务一</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7" name="TextBox 8"/>
            <p:cNvSpPr txBox="1">
              <a:spLocks noChangeArrowheads="1"/>
            </p:cNvSpPr>
            <p:nvPr/>
          </p:nvSpPr>
          <p:spPr bwMode="auto">
            <a:xfrm>
              <a:off x="953023" y="976639"/>
              <a:ext cx="1828800" cy="49212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学前儿童科学教育的目标</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2573020" y="236854"/>
            <a:ext cx="8796655" cy="962027"/>
            <a:chOff x="2487332" y="4170407"/>
            <a:chExt cx="4702742" cy="833721"/>
          </a:xfrm>
        </p:grpSpPr>
        <p:sp>
          <p:nvSpPr>
            <p:cNvPr id="16" name="出品 26"/>
            <p:cNvSpPr txBox="1"/>
            <p:nvPr>
              <p:custDataLst>
                <p:tags r:id="rId1"/>
              </p:custDataLst>
            </p:nvPr>
          </p:nvSpPr>
          <p:spPr>
            <a:xfrm>
              <a:off x="2642538" y="4170407"/>
              <a:ext cx="2270406"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二、各年龄阶段的科学教育目标分析</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2"/>
              </p:custDataLst>
            </p:nvPr>
          </p:nvSpPr>
          <p:spPr>
            <a:xfrm>
              <a:off x="2487332" y="4605153"/>
              <a:ext cx="4702742" cy="398975"/>
            </a:xfrm>
            <a:prstGeom prst="rect">
              <a:avLst/>
            </a:prstGeom>
            <a:noFill/>
          </p:spPr>
          <p:txBody>
            <a:bodyPr wrap="square" rtlCol="0">
              <a:spAutoFit/>
            </a:bodyPr>
            <a:lstStyle/>
            <a:p>
              <a:pPr marL="36195" indent="406400" fontAlgn="auto">
                <a:lnSpc>
                  <a:spcPct val="150000"/>
                </a:lnSpc>
                <a:buNone/>
                <a:extLst>
                  <a:ext uri="{35155182-B16C-46BC-9424-99874614C6A1}">
                    <wpsdc:indentchars xmlns:wpsdc="http://www.wps.cn/officeDocument/2017/drawingmlCustomData" val="200" checksum="1740828767"/>
                  </a:ext>
                </a:extLst>
              </a:pPr>
              <a:r>
                <a:rPr lang="en-US" altLang="zh-CN" sz="1600" b="1" dirty="0">
                  <a:sym typeface="+mn-ea"/>
                </a:rPr>
                <a:t>《3-6</a:t>
              </a:r>
              <a:r>
                <a:rPr lang="zh-CN" altLang="en-US" sz="1600" b="1" dirty="0">
                  <a:sym typeface="+mn-ea"/>
                </a:rPr>
                <a:t>岁儿童学习与发展指南</a:t>
              </a:r>
              <a:r>
                <a:rPr lang="en-US" altLang="zh-CN" sz="1600" b="1" dirty="0">
                  <a:sym typeface="+mn-ea"/>
                </a:rPr>
                <a:t>》</a:t>
              </a:r>
              <a:r>
                <a:rPr lang="zh-CN" altLang="en-US" sz="1600" b="1" dirty="0">
                  <a:sym typeface="+mn-ea"/>
                </a:rPr>
                <a:t>关于科学探究各年龄段的目标描述</a:t>
              </a:r>
              <a:endParaRPr lang="zh-CN" altLang="en-US" sz="1600" dirty="0">
                <a:solidFill>
                  <a:schemeClr val="bg1">
                    <a:lumMod val="50000"/>
                  </a:schemeClr>
                </a:solidFill>
                <a:latin typeface="宋体" panose="02010600030101010101" pitchFamily="2" charset="-122"/>
                <a:ea typeface="宋体" panose="02010600030101010101" pitchFamily="2" charset="-122"/>
                <a:cs typeface="宋体" panose="02010600030101010101" pitchFamily="2" charset="-122"/>
              </a:endParaRPr>
            </a:p>
          </p:txBody>
        </p:sp>
      </p:grpSp>
      <p:graphicFrame>
        <p:nvGraphicFramePr>
          <p:cNvPr id="4" name="内容占位符 3"/>
          <p:cNvGraphicFramePr>
            <a:graphicFrameLocks noGrp="1"/>
          </p:cNvGraphicFramePr>
          <p:nvPr>
            <p:ph idx="1"/>
            <p:custDataLst>
              <p:tags r:id="rId3"/>
            </p:custDataLst>
          </p:nvPr>
        </p:nvGraphicFramePr>
        <p:xfrm>
          <a:off x="581660" y="1141730"/>
          <a:ext cx="11179175" cy="5216526"/>
        </p:xfrm>
        <a:graphic>
          <a:graphicData uri="http://schemas.openxmlformats.org/drawingml/2006/table">
            <a:tbl>
              <a:tblPr>
                <a:tableStyleId>{5C22544A-7EE6-4342-B048-85BDC9FD1C3A}</a:tableStyleId>
              </a:tblPr>
              <a:tblGrid>
                <a:gridCol w="669925"/>
                <a:gridCol w="3158490"/>
                <a:gridCol w="3691255"/>
                <a:gridCol w="3659505"/>
              </a:tblGrid>
              <a:tr h="274320">
                <a:tc>
                  <a:txBody>
                    <a:bodyPr/>
                    <a:lstStyle/>
                    <a:p>
                      <a:pPr indent="267970" algn="ctr">
                        <a:lnSpc>
                          <a:spcPct val="150000"/>
                        </a:lnSpc>
                        <a:spcAft>
                          <a:spcPts val="0"/>
                        </a:spcAft>
                        <a:buNone/>
                      </a:pPr>
                      <a:endParaRPr lang="zh-CN" altLang="en-US" sz="1200" b="0" kern="100" dirty="0">
                        <a:effectLst/>
                        <a:latin typeface="Times New Roman" panose="02020603050405020304"/>
                        <a:ea typeface="宋体" panose="02010600030101010101" pitchFamily="2" charset="-122"/>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solidFill>
                      <a:srgbClr val="000000">
                        <a:alpha val="0"/>
                      </a:srgbClr>
                    </a:solidFill>
                  </a:tcPr>
                </a:tc>
                <a:tc>
                  <a:txBody>
                    <a:bodyPr/>
                    <a:lstStyle/>
                    <a:p>
                      <a:pPr indent="267970" algn="ctr">
                        <a:lnSpc>
                          <a:spcPct val="150000"/>
                        </a:lnSpc>
                        <a:spcAft>
                          <a:spcPts val="0"/>
                        </a:spcAft>
                      </a:pPr>
                      <a:r>
                        <a:rPr lang="en-US" sz="1200" b="0" kern="100" dirty="0">
                          <a:effectLst/>
                        </a:rPr>
                        <a:t>3</a:t>
                      </a:r>
                      <a:r>
                        <a:rPr lang="zh-CN" sz="1200" b="0" kern="100" dirty="0">
                          <a:effectLst/>
                        </a:rPr>
                        <a:t>～</a:t>
                      </a:r>
                      <a:r>
                        <a:rPr lang="en-US" sz="1200" b="0" kern="100" dirty="0">
                          <a:effectLst/>
                        </a:rPr>
                        <a:t>4</a:t>
                      </a:r>
                      <a:r>
                        <a:rPr lang="zh-CN" sz="1200" b="0" kern="100" dirty="0">
                          <a:effectLst/>
                        </a:rPr>
                        <a:t>岁</a:t>
                      </a:r>
                      <a:endParaRPr lang="zh-CN" sz="1200" b="0" kern="100" dirty="0">
                        <a:effectLst/>
                        <a:latin typeface="Times New Roman" panose="02020603050405020304"/>
                        <a:ea typeface="宋体" panose="02010600030101010101" pitchFamily="2" charset="-122"/>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solidFill>
                      <a:srgbClr val="000000">
                        <a:alpha val="0"/>
                      </a:srgbClr>
                    </a:solidFill>
                  </a:tcPr>
                </a:tc>
                <a:tc>
                  <a:txBody>
                    <a:bodyPr/>
                    <a:lstStyle/>
                    <a:p>
                      <a:pPr indent="267970" algn="ctr">
                        <a:lnSpc>
                          <a:spcPct val="150000"/>
                        </a:lnSpc>
                        <a:spcAft>
                          <a:spcPts val="0"/>
                        </a:spcAft>
                      </a:pPr>
                      <a:r>
                        <a:rPr lang="en-US" sz="1200" b="0" kern="100" dirty="0">
                          <a:effectLst/>
                        </a:rPr>
                        <a:t>4</a:t>
                      </a:r>
                      <a:r>
                        <a:rPr lang="zh-CN" sz="1200" b="0" kern="100" dirty="0">
                          <a:effectLst/>
                        </a:rPr>
                        <a:t>～</a:t>
                      </a:r>
                      <a:r>
                        <a:rPr lang="en-US" sz="1200" b="0" kern="100" dirty="0">
                          <a:effectLst/>
                        </a:rPr>
                        <a:t>5</a:t>
                      </a:r>
                      <a:r>
                        <a:rPr lang="zh-CN" sz="1200" b="0" kern="100" dirty="0">
                          <a:effectLst/>
                        </a:rPr>
                        <a:t>岁</a:t>
                      </a:r>
                      <a:endParaRPr lang="zh-CN" sz="1200" b="0" kern="100" dirty="0">
                        <a:effectLst/>
                        <a:latin typeface="Times New Roman" panose="02020603050405020304"/>
                        <a:ea typeface="宋体" panose="02010600030101010101" pitchFamily="2" charset="-122"/>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solidFill>
                      <a:srgbClr val="000000">
                        <a:alpha val="0"/>
                      </a:srgbClr>
                    </a:solidFill>
                  </a:tcPr>
                </a:tc>
                <a:tc>
                  <a:txBody>
                    <a:bodyPr/>
                    <a:lstStyle/>
                    <a:p>
                      <a:pPr indent="267970" algn="ctr">
                        <a:lnSpc>
                          <a:spcPct val="150000"/>
                        </a:lnSpc>
                        <a:spcAft>
                          <a:spcPts val="0"/>
                        </a:spcAft>
                      </a:pPr>
                      <a:r>
                        <a:rPr lang="en-US" sz="1200" b="0" kern="100" dirty="0">
                          <a:effectLst/>
                        </a:rPr>
                        <a:t>5</a:t>
                      </a:r>
                      <a:r>
                        <a:rPr lang="zh-CN" sz="1200" b="0" kern="100" dirty="0">
                          <a:effectLst/>
                        </a:rPr>
                        <a:t>～</a:t>
                      </a:r>
                      <a:r>
                        <a:rPr lang="en-US" sz="1200" b="0" kern="100" dirty="0">
                          <a:effectLst/>
                        </a:rPr>
                        <a:t>6</a:t>
                      </a:r>
                      <a:r>
                        <a:rPr lang="zh-CN" sz="1200" b="0" kern="100" dirty="0">
                          <a:effectLst/>
                        </a:rPr>
                        <a:t>岁</a:t>
                      </a:r>
                      <a:endParaRPr lang="zh-CN" sz="1200" b="0" kern="100" dirty="0">
                        <a:effectLst/>
                        <a:latin typeface="Times New Roman" panose="02020603050405020304"/>
                        <a:ea typeface="宋体" panose="02010600030101010101" pitchFamily="2" charset="-122"/>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solidFill>
                      <a:srgbClr val="000000">
                        <a:alpha val="0"/>
                      </a:srgbClr>
                    </a:solidFill>
                  </a:tcPr>
                </a:tc>
              </a:tr>
              <a:tr h="1167765">
                <a:tc>
                  <a:txBody>
                    <a:bodyPr/>
                    <a:lstStyle/>
                    <a:p>
                      <a:pPr lvl="0" indent="0" algn="l">
                        <a:lnSpc>
                          <a:spcPct val="150000"/>
                        </a:lnSpc>
                        <a:spcAft>
                          <a:spcPts val="0"/>
                        </a:spcAft>
                        <a:buFont typeface="+mj-lt"/>
                        <a:buNone/>
                      </a:pPr>
                      <a:r>
                        <a:rPr lang="zh-CN" altLang="en-US" sz="1200" b="0" kern="100" dirty="0">
                          <a:effectLst/>
                          <a:latin typeface="Times New Roman" panose="02020603050405020304"/>
                          <a:ea typeface="宋体" panose="02010600030101010101" pitchFamily="2" charset="-122"/>
                        </a:rPr>
                        <a:t>亲近自然，喜欢探究</a:t>
                      </a:r>
                      <a:endParaRPr lang="zh-CN" altLang="en-US" sz="1200" b="0" kern="100" dirty="0">
                        <a:effectLst/>
                        <a:latin typeface="Times New Roman" panose="02020603050405020304"/>
                        <a:ea typeface="宋体" panose="02010600030101010101" pitchFamily="2" charset="-122"/>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solidFill>
                      <a:srgbClr val="000000">
                        <a:alpha val="0"/>
                      </a:srgbClr>
                    </a:solidFill>
                  </a:tcPr>
                </a:tc>
                <a:tc>
                  <a:txBody>
                    <a:bodyPr/>
                    <a:lstStyle/>
                    <a:p>
                      <a:pPr marL="36195" lvl="0" indent="0" algn="l" fontAlgn="auto">
                        <a:lnSpc>
                          <a:spcPct val="150000"/>
                        </a:lnSpc>
                        <a:spcAft>
                          <a:spcPts val="0"/>
                        </a:spcAft>
                        <a:buFont typeface="+mj-lt"/>
                        <a:buAutoNum type="arabicPeriod"/>
                      </a:pPr>
                      <a:r>
                        <a:rPr lang="zh-CN" sz="1200" b="0" kern="100" dirty="0">
                          <a:effectLst/>
                        </a:rPr>
                        <a:t>喜欢接触大自然，对周围的很多事物和现象感兴趣。</a:t>
                      </a:r>
                      <a:endParaRPr lang="zh-CN" sz="1200" b="0" kern="100" dirty="0">
                        <a:effectLst/>
                      </a:endParaRPr>
                    </a:p>
                    <a:p>
                      <a:pPr marL="36195" lvl="0" indent="0" algn="l" fontAlgn="auto">
                        <a:lnSpc>
                          <a:spcPct val="150000"/>
                        </a:lnSpc>
                        <a:spcAft>
                          <a:spcPts val="0"/>
                        </a:spcAft>
                        <a:buFont typeface="+mj-lt"/>
                        <a:buAutoNum type="arabicPeriod"/>
                      </a:pPr>
                      <a:r>
                        <a:rPr lang="zh-CN" sz="1200" b="0" kern="100" dirty="0">
                          <a:effectLst/>
                        </a:rPr>
                        <a:t>经常问各种问题，或好奇地摆弄物品。</a:t>
                      </a:r>
                      <a:endParaRPr lang="zh-CN" sz="1200" b="0" kern="100" dirty="0">
                        <a:effectLst/>
                        <a:latin typeface="Times New Roman" panose="02020603050405020304"/>
                        <a:ea typeface="宋体" panose="02010600030101010101" pitchFamily="2" charset="-122"/>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solidFill>
                      <a:srgbClr val="000000">
                        <a:alpha val="0"/>
                      </a:srgbClr>
                    </a:solidFill>
                  </a:tcPr>
                </a:tc>
                <a:tc>
                  <a:txBody>
                    <a:bodyPr/>
                    <a:lstStyle/>
                    <a:p>
                      <a:pPr marL="36195" lvl="0" indent="0" algn="l" fontAlgn="auto">
                        <a:lnSpc>
                          <a:spcPct val="150000"/>
                        </a:lnSpc>
                        <a:spcAft>
                          <a:spcPts val="0"/>
                        </a:spcAft>
                        <a:buFont typeface="+mj-lt"/>
                        <a:buAutoNum type="arabicPeriod"/>
                      </a:pPr>
                      <a:r>
                        <a:rPr lang="zh-CN" sz="1200" b="0" kern="100" dirty="0">
                          <a:effectLst/>
                        </a:rPr>
                        <a:t>喜欢接触新事物，经常问一些与新事物有关的问题。 </a:t>
                      </a:r>
                      <a:endParaRPr lang="zh-CN" sz="1200" b="0" kern="100" dirty="0">
                        <a:effectLst/>
                      </a:endParaRPr>
                    </a:p>
                    <a:p>
                      <a:pPr marL="36195" lvl="0" indent="0" algn="l" fontAlgn="auto">
                        <a:lnSpc>
                          <a:spcPct val="150000"/>
                        </a:lnSpc>
                        <a:spcAft>
                          <a:spcPts val="0"/>
                        </a:spcAft>
                        <a:buFont typeface="+mj-lt"/>
                        <a:buAutoNum type="arabicPeriod"/>
                      </a:pPr>
                      <a:r>
                        <a:rPr lang="zh-CN" sz="1200" b="0" kern="100" dirty="0">
                          <a:effectLst/>
                        </a:rPr>
                        <a:t>常常动手动脑探索物体和材料，并乐在其中。</a:t>
                      </a:r>
                      <a:endParaRPr lang="zh-CN" sz="1200" b="0" kern="100" dirty="0">
                        <a:effectLst/>
                        <a:latin typeface="Times New Roman" panose="02020603050405020304"/>
                        <a:ea typeface="宋体" panose="02010600030101010101" pitchFamily="2" charset="-122"/>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solidFill>
                      <a:srgbClr val="000000">
                        <a:alpha val="0"/>
                      </a:srgbClr>
                    </a:solidFill>
                  </a:tcPr>
                </a:tc>
                <a:tc>
                  <a:txBody>
                    <a:bodyPr/>
                    <a:lstStyle/>
                    <a:p>
                      <a:pPr marL="36195" lvl="0" indent="0" algn="l" fontAlgn="auto">
                        <a:lnSpc>
                          <a:spcPct val="150000"/>
                        </a:lnSpc>
                        <a:spcAft>
                          <a:spcPts val="0"/>
                        </a:spcAft>
                        <a:buFont typeface="+mj-lt"/>
                        <a:buAutoNum type="arabicPeriod"/>
                      </a:pPr>
                      <a:r>
                        <a:rPr lang="zh-CN" sz="1200" b="0" kern="100" dirty="0">
                          <a:effectLst/>
                        </a:rPr>
                        <a:t>对自己感兴趣的问题总是刨根问底。</a:t>
                      </a:r>
                      <a:endParaRPr lang="zh-CN" sz="1200" b="0" kern="100" dirty="0">
                        <a:effectLst/>
                      </a:endParaRPr>
                    </a:p>
                    <a:p>
                      <a:pPr marL="36195" lvl="0" indent="0" algn="l" fontAlgn="auto">
                        <a:lnSpc>
                          <a:spcPct val="150000"/>
                        </a:lnSpc>
                        <a:spcAft>
                          <a:spcPts val="0"/>
                        </a:spcAft>
                        <a:buFont typeface="+mj-lt"/>
                        <a:buAutoNum type="arabicPeriod"/>
                      </a:pPr>
                      <a:r>
                        <a:rPr lang="zh-CN" sz="1200" b="0" kern="100" dirty="0">
                          <a:effectLst/>
                        </a:rPr>
                        <a:t>能经常动手动脑寻找问题的答案。</a:t>
                      </a:r>
                      <a:endParaRPr lang="zh-CN" sz="1200" b="0" kern="100" dirty="0">
                        <a:effectLst/>
                      </a:endParaRPr>
                    </a:p>
                    <a:p>
                      <a:pPr marL="36195" lvl="0" indent="0" algn="l" fontAlgn="auto">
                        <a:lnSpc>
                          <a:spcPct val="150000"/>
                        </a:lnSpc>
                        <a:spcAft>
                          <a:spcPts val="0"/>
                        </a:spcAft>
                        <a:buFont typeface="+mj-lt"/>
                        <a:buAutoNum type="arabicPeriod"/>
                      </a:pPr>
                      <a:r>
                        <a:rPr lang="zh-CN" sz="1200" b="0" kern="100" dirty="0">
                          <a:effectLst/>
                        </a:rPr>
                        <a:t>探索中有所发现时感到兴奋和满足。</a:t>
                      </a:r>
                      <a:endParaRPr lang="zh-CN" sz="1200" b="0" kern="100" dirty="0">
                        <a:effectLst/>
                        <a:latin typeface="Times New Roman" panose="02020603050405020304"/>
                        <a:ea typeface="宋体" panose="02010600030101010101" pitchFamily="2" charset="-122"/>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solidFill>
                      <a:srgbClr val="000000">
                        <a:alpha val="0"/>
                      </a:srgbClr>
                    </a:solidFill>
                  </a:tcPr>
                </a:tc>
              </a:tr>
              <a:tr h="1167765">
                <a:tc>
                  <a:txBody>
                    <a:bodyPr/>
                    <a:lstStyle/>
                    <a:p>
                      <a:pPr lvl="0" indent="0" algn="l">
                        <a:lnSpc>
                          <a:spcPct val="150000"/>
                        </a:lnSpc>
                        <a:spcAft>
                          <a:spcPts val="0"/>
                        </a:spcAft>
                        <a:buFont typeface="+mj-lt"/>
                        <a:buNone/>
                      </a:pPr>
                      <a:r>
                        <a:rPr lang="zh-CN" altLang="en-US" sz="1200" b="0" kern="100" dirty="0">
                          <a:effectLst/>
                          <a:latin typeface="Times New Roman" panose="02020603050405020304"/>
                          <a:ea typeface="宋体" panose="02010600030101010101" pitchFamily="2" charset="-122"/>
                        </a:rPr>
                        <a:t>具有初步的探究能力</a:t>
                      </a:r>
                      <a:endParaRPr lang="zh-CN" altLang="en-US" sz="1200" b="0" kern="100" dirty="0">
                        <a:effectLst/>
                        <a:latin typeface="Times New Roman" panose="02020603050405020304"/>
                        <a:ea typeface="宋体" panose="02010600030101010101" pitchFamily="2" charset="-122"/>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solidFill>
                      <a:srgbClr val="000000">
                        <a:alpha val="0"/>
                      </a:srgbClr>
                    </a:solidFill>
                  </a:tcPr>
                </a:tc>
                <a:tc>
                  <a:txBody>
                    <a:bodyPr/>
                    <a:lstStyle/>
                    <a:p>
                      <a:pPr marL="36195" lvl="0" indent="0" algn="just" defTabSz="914400" rtl="0" fontAlgn="auto">
                        <a:lnSpc>
                          <a:spcPct val="150000"/>
                        </a:lnSpc>
                        <a:spcAft>
                          <a:spcPts val="0"/>
                        </a:spcAft>
                        <a:buFont typeface="+mj-lt"/>
                        <a:buAutoNum type="arabicPeriod"/>
                      </a:pPr>
                      <a:r>
                        <a:rPr lang="zh-CN" altLang="zh-CN" sz="1200" b="0" kern="100" dirty="0">
                          <a:solidFill>
                            <a:schemeClr val="dk1"/>
                          </a:solidFill>
                          <a:effectLst/>
                          <a:latin typeface="+mn-lt"/>
                          <a:ea typeface="+mn-ea"/>
                          <a:cs typeface="+mn-cs"/>
                        </a:rPr>
                        <a:t>对感兴趣的事物能仔细观察，发现其明显特征。</a:t>
                      </a:r>
                      <a:endParaRPr lang="zh-CN" altLang="zh-CN" sz="1200" b="0" kern="100" dirty="0">
                        <a:solidFill>
                          <a:schemeClr val="dk1"/>
                        </a:solidFill>
                        <a:effectLst/>
                        <a:latin typeface="+mn-lt"/>
                        <a:ea typeface="+mn-ea"/>
                        <a:cs typeface="+mn-cs"/>
                      </a:endParaRPr>
                    </a:p>
                    <a:p>
                      <a:pPr marL="36195" lvl="0" indent="0" algn="just" defTabSz="914400" rtl="0" fontAlgn="auto">
                        <a:lnSpc>
                          <a:spcPct val="150000"/>
                        </a:lnSpc>
                        <a:spcAft>
                          <a:spcPts val="0"/>
                        </a:spcAft>
                        <a:buFont typeface="+mj-lt"/>
                        <a:buAutoNum type="arabicPeriod"/>
                      </a:pPr>
                      <a:r>
                        <a:rPr lang="zh-CN" altLang="zh-CN" sz="1200" b="0" kern="100" dirty="0">
                          <a:solidFill>
                            <a:schemeClr val="dk1"/>
                          </a:solidFill>
                          <a:effectLst/>
                          <a:latin typeface="+mn-lt"/>
                          <a:ea typeface="+mn-ea"/>
                          <a:cs typeface="+mn-cs"/>
                        </a:rPr>
                        <a:t>能用多种感官或动作去探索物体，关注动作所产生的结果。</a:t>
                      </a:r>
                      <a:endParaRPr lang="zh-CN" altLang="zh-CN" sz="1200" b="0" kern="100" dirty="0">
                        <a:solidFill>
                          <a:schemeClr val="dk1"/>
                        </a:solidFill>
                        <a:effectLst/>
                        <a:latin typeface="+mn-lt"/>
                        <a:ea typeface="+mn-ea"/>
                        <a:cs typeface="+mn-cs"/>
                      </a:endParaRPr>
                    </a:p>
                    <a:p>
                      <a:pPr marL="228600" lvl="0" indent="-228600" algn="just">
                        <a:lnSpc>
                          <a:spcPct val="150000"/>
                        </a:lnSpc>
                        <a:spcAft>
                          <a:spcPts val="0"/>
                        </a:spcAft>
                        <a:buNone/>
                      </a:pPr>
                      <a:endParaRPr lang="zh-CN" altLang="zh-CN" sz="1200" b="0" kern="100" dirty="0">
                        <a:solidFill>
                          <a:schemeClr val="dk1"/>
                        </a:solidFill>
                        <a:effectLst/>
                        <a:latin typeface="+mn-lt"/>
                        <a:ea typeface="+mn-ea"/>
                        <a:cs typeface="+mn-cs"/>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solidFill>
                      <a:srgbClr val="000000">
                        <a:alpha val="0"/>
                      </a:srgbClr>
                    </a:solidFill>
                  </a:tcPr>
                </a:tc>
                <a:tc>
                  <a:txBody>
                    <a:bodyPr/>
                    <a:lstStyle/>
                    <a:p>
                      <a:pPr marL="36195" lvl="0" indent="0" fontAlgn="auto">
                        <a:lnSpc>
                          <a:spcPct val="150000"/>
                        </a:lnSpc>
                        <a:buFont typeface="+mj-lt"/>
                        <a:buAutoNum type="arabicPeriod"/>
                      </a:pPr>
                      <a:r>
                        <a:rPr lang="zh-CN" altLang="zh-CN" sz="1200" b="0" kern="1200" dirty="0">
                          <a:solidFill>
                            <a:schemeClr val="dk1"/>
                          </a:solidFill>
                          <a:effectLst/>
                          <a:latin typeface="+mn-lt"/>
                          <a:ea typeface="+mn-ea"/>
                          <a:cs typeface="+mn-cs"/>
                        </a:rPr>
                        <a:t>能对事物或现象进行观察比较，发现其相同与不同。</a:t>
                      </a:r>
                      <a:endParaRPr lang="zh-CN" altLang="zh-CN" sz="1200" b="0" kern="1200" dirty="0">
                        <a:solidFill>
                          <a:schemeClr val="dk1"/>
                        </a:solidFill>
                        <a:effectLst/>
                        <a:latin typeface="+mn-lt"/>
                        <a:ea typeface="+mn-ea"/>
                        <a:cs typeface="+mn-cs"/>
                      </a:endParaRPr>
                    </a:p>
                    <a:p>
                      <a:pPr marL="36195" lvl="0" indent="0" fontAlgn="auto">
                        <a:lnSpc>
                          <a:spcPct val="150000"/>
                        </a:lnSpc>
                        <a:buFont typeface="+mj-lt"/>
                        <a:buAutoNum type="arabicPeriod"/>
                      </a:pPr>
                      <a:r>
                        <a:rPr lang="zh-CN" altLang="zh-CN" sz="1200" b="0" kern="1200" dirty="0">
                          <a:solidFill>
                            <a:schemeClr val="dk1"/>
                          </a:solidFill>
                          <a:effectLst/>
                          <a:latin typeface="+mn-lt"/>
                          <a:ea typeface="+mn-ea"/>
                          <a:cs typeface="+mn-cs"/>
                        </a:rPr>
                        <a:t>能根据观察结果提出问题，并大胆猜测答案。</a:t>
                      </a:r>
                      <a:endParaRPr lang="zh-CN" altLang="zh-CN" sz="1200" b="0" kern="1200" dirty="0">
                        <a:solidFill>
                          <a:schemeClr val="dk1"/>
                        </a:solidFill>
                        <a:effectLst/>
                        <a:latin typeface="+mn-lt"/>
                        <a:ea typeface="+mn-ea"/>
                        <a:cs typeface="+mn-cs"/>
                      </a:endParaRPr>
                    </a:p>
                    <a:p>
                      <a:pPr marL="36195" lvl="0" indent="0" fontAlgn="auto">
                        <a:lnSpc>
                          <a:spcPct val="150000"/>
                        </a:lnSpc>
                        <a:buFont typeface="+mj-lt"/>
                        <a:buAutoNum type="arabicPeriod"/>
                      </a:pPr>
                      <a:r>
                        <a:rPr lang="zh-CN" altLang="zh-CN" sz="1200" b="0" kern="1200" dirty="0">
                          <a:solidFill>
                            <a:schemeClr val="dk1"/>
                          </a:solidFill>
                          <a:effectLst/>
                          <a:latin typeface="+mn-lt"/>
                          <a:ea typeface="+mn-ea"/>
                          <a:cs typeface="+mn-cs"/>
                        </a:rPr>
                        <a:t>能通过简单的调查收集信息。</a:t>
                      </a:r>
                      <a:endParaRPr lang="zh-CN" altLang="zh-CN" sz="1200" b="0" kern="1200" dirty="0">
                        <a:solidFill>
                          <a:schemeClr val="dk1"/>
                        </a:solidFill>
                        <a:effectLst/>
                        <a:latin typeface="+mn-lt"/>
                        <a:ea typeface="+mn-ea"/>
                        <a:cs typeface="+mn-cs"/>
                      </a:endParaRPr>
                    </a:p>
                    <a:p>
                      <a:pPr marL="36195" lvl="0" indent="0" fontAlgn="auto">
                        <a:lnSpc>
                          <a:spcPct val="150000"/>
                        </a:lnSpc>
                        <a:buFont typeface="+mj-lt"/>
                        <a:buAutoNum type="arabicPeriod"/>
                      </a:pPr>
                      <a:r>
                        <a:rPr lang="zh-CN" altLang="zh-CN" sz="1200" b="0" kern="1200" dirty="0">
                          <a:solidFill>
                            <a:schemeClr val="dk1"/>
                          </a:solidFill>
                          <a:effectLst/>
                          <a:latin typeface="+mn-lt"/>
                          <a:ea typeface="+mn-ea"/>
                          <a:cs typeface="+mn-cs"/>
                        </a:rPr>
                        <a:t>能用图画或其他符号进行记录。</a:t>
                      </a:r>
                      <a:endParaRPr lang="zh-CN" sz="1200" b="0" kern="1200" dirty="0">
                        <a:solidFill>
                          <a:schemeClr val="dk1"/>
                        </a:solidFill>
                        <a:effectLst/>
                        <a:latin typeface="+mn-lt"/>
                        <a:ea typeface="+mn-ea"/>
                        <a:cs typeface="+mn-cs"/>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solidFill>
                      <a:srgbClr val="000000">
                        <a:alpha val="0"/>
                      </a:srgbClr>
                    </a:solidFill>
                  </a:tcPr>
                </a:tc>
                <a:tc>
                  <a:txBody>
                    <a:bodyPr/>
                    <a:lstStyle/>
                    <a:p>
                      <a:pPr marL="36195" lvl="0" indent="0" fontAlgn="auto">
                        <a:lnSpc>
                          <a:spcPct val="150000"/>
                        </a:lnSpc>
                        <a:buFont typeface="+mj-lt"/>
                        <a:buAutoNum type="arabicPeriod"/>
                      </a:pPr>
                      <a:r>
                        <a:rPr lang="zh-CN" altLang="zh-CN" sz="1200" b="0" kern="1200" dirty="0">
                          <a:solidFill>
                            <a:schemeClr val="dk1"/>
                          </a:solidFill>
                          <a:effectLst/>
                          <a:latin typeface="+mn-lt"/>
                          <a:ea typeface="+mn-ea"/>
                          <a:cs typeface="+mn-cs"/>
                        </a:rPr>
                        <a:t>能通过观察、比较与分析，发现并描述不同种类物体的特征或某个事物前后的变化。</a:t>
                      </a:r>
                      <a:endParaRPr lang="zh-CN" altLang="zh-CN" sz="1200" b="0" kern="1200" dirty="0">
                        <a:solidFill>
                          <a:schemeClr val="dk1"/>
                        </a:solidFill>
                        <a:effectLst/>
                        <a:latin typeface="+mn-lt"/>
                        <a:ea typeface="+mn-ea"/>
                        <a:cs typeface="+mn-cs"/>
                      </a:endParaRPr>
                    </a:p>
                    <a:p>
                      <a:pPr marL="36195" lvl="0" indent="0" fontAlgn="auto">
                        <a:lnSpc>
                          <a:spcPct val="150000"/>
                        </a:lnSpc>
                        <a:buFont typeface="+mj-lt"/>
                        <a:buAutoNum type="arabicPeriod"/>
                      </a:pPr>
                      <a:r>
                        <a:rPr lang="zh-CN" altLang="zh-CN" sz="1200" b="0" kern="1200" dirty="0">
                          <a:solidFill>
                            <a:schemeClr val="dk1"/>
                          </a:solidFill>
                          <a:effectLst/>
                          <a:latin typeface="+mn-lt"/>
                          <a:ea typeface="+mn-ea"/>
                          <a:cs typeface="+mn-cs"/>
                        </a:rPr>
                        <a:t>能用一定的方法验证自己的猜测。</a:t>
                      </a:r>
                      <a:endParaRPr lang="zh-CN" altLang="zh-CN" sz="1200" b="0" kern="1200" dirty="0">
                        <a:solidFill>
                          <a:schemeClr val="dk1"/>
                        </a:solidFill>
                        <a:effectLst/>
                        <a:latin typeface="+mn-lt"/>
                        <a:ea typeface="+mn-ea"/>
                        <a:cs typeface="+mn-cs"/>
                      </a:endParaRPr>
                    </a:p>
                    <a:p>
                      <a:pPr marL="36195" lvl="0" indent="0" fontAlgn="auto">
                        <a:lnSpc>
                          <a:spcPct val="150000"/>
                        </a:lnSpc>
                        <a:buFont typeface="+mj-lt"/>
                        <a:buAutoNum type="arabicPeriod"/>
                      </a:pPr>
                      <a:r>
                        <a:rPr lang="zh-CN" altLang="zh-CN" sz="1200" b="0" kern="1200" dirty="0">
                          <a:solidFill>
                            <a:schemeClr val="dk1"/>
                          </a:solidFill>
                          <a:effectLst/>
                          <a:latin typeface="+mn-lt"/>
                          <a:ea typeface="+mn-ea"/>
                          <a:cs typeface="+mn-cs"/>
                        </a:rPr>
                        <a:t>在成人的帮助下能制定简单的调查计划并执行。</a:t>
                      </a:r>
                      <a:endParaRPr lang="zh-CN" altLang="zh-CN" sz="1200" b="0" kern="1200" dirty="0">
                        <a:solidFill>
                          <a:schemeClr val="dk1"/>
                        </a:solidFill>
                        <a:effectLst/>
                        <a:latin typeface="+mn-lt"/>
                        <a:ea typeface="+mn-ea"/>
                        <a:cs typeface="+mn-cs"/>
                      </a:endParaRPr>
                    </a:p>
                    <a:p>
                      <a:pPr marL="36195" lvl="0" indent="0" fontAlgn="auto">
                        <a:lnSpc>
                          <a:spcPct val="150000"/>
                        </a:lnSpc>
                        <a:buFont typeface="+mj-lt"/>
                        <a:buAutoNum type="arabicPeriod"/>
                      </a:pPr>
                      <a:r>
                        <a:rPr lang="zh-CN" altLang="zh-CN" sz="1200" b="0" kern="1200" dirty="0">
                          <a:solidFill>
                            <a:schemeClr val="dk1"/>
                          </a:solidFill>
                          <a:effectLst/>
                          <a:latin typeface="+mn-lt"/>
                          <a:ea typeface="+mn-ea"/>
                          <a:cs typeface="+mn-cs"/>
                        </a:rPr>
                        <a:t>能用数字、图画、图表或其他符号记录。</a:t>
                      </a:r>
                      <a:endParaRPr lang="zh-CN" altLang="zh-CN" sz="1200" b="0" kern="1200" dirty="0">
                        <a:solidFill>
                          <a:schemeClr val="dk1"/>
                        </a:solidFill>
                        <a:effectLst/>
                        <a:latin typeface="+mn-lt"/>
                        <a:ea typeface="+mn-ea"/>
                        <a:cs typeface="+mn-cs"/>
                      </a:endParaRPr>
                    </a:p>
                    <a:p>
                      <a:pPr marL="36195" lvl="0" indent="0" fontAlgn="auto">
                        <a:lnSpc>
                          <a:spcPct val="150000"/>
                        </a:lnSpc>
                        <a:buFont typeface="+mj-lt"/>
                        <a:buAutoNum type="arabicPeriod"/>
                      </a:pPr>
                      <a:r>
                        <a:rPr lang="en-US" altLang="zh-CN" sz="1200" b="0" kern="1200" dirty="0">
                          <a:solidFill>
                            <a:schemeClr val="dk1"/>
                          </a:solidFill>
                          <a:effectLst/>
                          <a:latin typeface="+mn-lt"/>
                          <a:ea typeface="+mn-ea"/>
                          <a:cs typeface="+mn-cs"/>
                        </a:rPr>
                        <a:t> </a:t>
                      </a:r>
                      <a:r>
                        <a:rPr lang="zh-CN" altLang="zh-CN" sz="1200" b="0" kern="1200" dirty="0">
                          <a:solidFill>
                            <a:schemeClr val="dk1"/>
                          </a:solidFill>
                          <a:effectLst/>
                          <a:latin typeface="+mn-lt"/>
                          <a:ea typeface="+mn-ea"/>
                          <a:cs typeface="+mn-cs"/>
                        </a:rPr>
                        <a:t>探究中能与他人合作与交流。</a:t>
                      </a:r>
                      <a:endParaRPr lang="zh-CN" sz="1200" b="0" kern="1200" dirty="0">
                        <a:solidFill>
                          <a:schemeClr val="dk1"/>
                        </a:solidFill>
                        <a:effectLst/>
                        <a:latin typeface="+mn-lt"/>
                        <a:ea typeface="+mn-ea"/>
                        <a:cs typeface="+mn-cs"/>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solidFill>
                      <a:srgbClr val="000000">
                        <a:alpha val="0"/>
                      </a:srgbClr>
                    </a:solidFill>
                  </a:tcPr>
                </a:tc>
              </a:tr>
              <a:tr h="1167765">
                <a:tc>
                  <a:txBody>
                    <a:bodyPr/>
                    <a:lstStyle/>
                    <a:p>
                      <a:pPr lvl="0" indent="0" algn="l">
                        <a:lnSpc>
                          <a:spcPct val="150000"/>
                        </a:lnSpc>
                        <a:spcAft>
                          <a:spcPts val="0"/>
                        </a:spcAft>
                        <a:buFont typeface="+mj-lt"/>
                        <a:buNone/>
                      </a:pPr>
                      <a:r>
                        <a:rPr lang="zh-CN" altLang="en-US" sz="1200" b="0" kern="100" dirty="0">
                          <a:effectLst/>
                          <a:latin typeface="Times New Roman" panose="02020603050405020304"/>
                          <a:ea typeface="宋体" panose="02010600030101010101" pitchFamily="2" charset="-122"/>
                        </a:rPr>
                        <a:t>在探究中认识周围事物和现象</a:t>
                      </a:r>
                      <a:endParaRPr lang="zh-CN" altLang="en-US" sz="1200" b="0" kern="100" dirty="0">
                        <a:effectLst/>
                        <a:latin typeface="Times New Roman" panose="02020603050405020304"/>
                        <a:ea typeface="宋体" panose="02010600030101010101" pitchFamily="2" charset="-122"/>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solidFill>
                      <a:srgbClr val="000000">
                        <a:alpha val="0"/>
                      </a:srgbClr>
                    </a:solidFill>
                  </a:tcPr>
                </a:tc>
                <a:tc>
                  <a:txBody>
                    <a:bodyPr/>
                    <a:lstStyle/>
                    <a:p>
                      <a:pPr marL="36195" lvl="0" indent="0" algn="just" fontAlgn="auto">
                        <a:lnSpc>
                          <a:spcPct val="150000"/>
                        </a:lnSpc>
                        <a:spcAft>
                          <a:spcPts val="0"/>
                        </a:spcAft>
                        <a:buFont typeface="+mj-lt"/>
                        <a:buAutoNum type="arabicPeriod"/>
                      </a:pPr>
                      <a:r>
                        <a:rPr lang="zh-CN" sz="1200" b="0" kern="100" dirty="0">
                          <a:effectLst/>
                          <a:sym typeface="+mn-ea"/>
                        </a:rPr>
                        <a:t>认识常见的动植物，能注意并发现周围的动植物是多种多样的。</a:t>
                      </a:r>
                      <a:endParaRPr lang="zh-CN" sz="1200" b="0" kern="100" dirty="0">
                        <a:effectLst/>
                        <a:sym typeface="+mn-ea"/>
                      </a:endParaRPr>
                    </a:p>
                    <a:p>
                      <a:pPr marL="36195" lvl="0" indent="0" algn="just" fontAlgn="auto">
                        <a:lnSpc>
                          <a:spcPct val="150000"/>
                        </a:lnSpc>
                        <a:spcAft>
                          <a:spcPts val="0"/>
                        </a:spcAft>
                        <a:buFont typeface="+mj-lt"/>
                        <a:buAutoNum type="arabicPeriod"/>
                      </a:pPr>
                      <a:r>
                        <a:rPr lang="zh-CN" sz="1200" b="0" kern="100" dirty="0">
                          <a:effectLst/>
                          <a:sym typeface="+mn-ea"/>
                        </a:rPr>
                        <a:t>能感知和发现物体和材料的软硬、光滑和粗糙等特性。</a:t>
                      </a:r>
                      <a:endParaRPr lang="zh-CN" sz="1200" b="0" kern="100" dirty="0">
                        <a:effectLst/>
                        <a:sym typeface="+mn-ea"/>
                      </a:endParaRPr>
                    </a:p>
                    <a:p>
                      <a:pPr marL="36195" lvl="0" indent="0" algn="just" fontAlgn="auto">
                        <a:lnSpc>
                          <a:spcPct val="150000"/>
                        </a:lnSpc>
                        <a:spcAft>
                          <a:spcPts val="0"/>
                        </a:spcAft>
                        <a:buFont typeface="+mj-lt"/>
                        <a:buAutoNum type="arabicPeriod"/>
                      </a:pPr>
                      <a:r>
                        <a:rPr lang="zh-CN" sz="1200" b="0" kern="100" dirty="0">
                          <a:effectLst/>
                          <a:sym typeface="+mn-ea"/>
                        </a:rPr>
                        <a:t>能感知和体验天气对自己生活和活动的影响。</a:t>
                      </a:r>
                      <a:endParaRPr lang="zh-CN" sz="1200" b="0" kern="100" dirty="0">
                        <a:effectLst/>
                        <a:sym typeface="+mn-ea"/>
                      </a:endParaRPr>
                    </a:p>
                    <a:p>
                      <a:pPr marL="36195" lvl="0" indent="0" algn="just" fontAlgn="auto">
                        <a:lnSpc>
                          <a:spcPct val="150000"/>
                        </a:lnSpc>
                        <a:spcAft>
                          <a:spcPts val="0"/>
                        </a:spcAft>
                        <a:buFont typeface="+mj-lt"/>
                        <a:buAutoNum type="arabicPeriod"/>
                      </a:pPr>
                      <a:r>
                        <a:rPr lang="zh-CN" sz="1200" b="0" kern="100" dirty="0">
                          <a:effectLst/>
                          <a:sym typeface="+mn-ea"/>
                        </a:rPr>
                        <a:t>初步了解和体会动植物和人们生活的关系。</a:t>
                      </a:r>
                      <a:endParaRPr lang="zh-CN" altLang="en-US" sz="1200" b="0" kern="100" dirty="0">
                        <a:effectLst/>
                        <a:latin typeface="Times New Roman" panose="02020603050405020304"/>
                        <a:ea typeface="宋体" panose="02010600030101010101" pitchFamily="2" charset="-122"/>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solidFill>
                      <a:srgbClr val="000000">
                        <a:alpha val="0"/>
                      </a:srgbClr>
                    </a:solidFill>
                  </a:tcPr>
                </a:tc>
                <a:tc>
                  <a:txBody>
                    <a:bodyPr/>
                    <a:lstStyle/>
                    <a:p>
                      <a:pPr marL="36195" lvl="0" indent="0" algn="just" fontAlgn="auto">
                        <a:lnSpc>
                          <a:spcPct val="150000"/>
                        </a:lnSpc>
                        <a:spcAft>
                          <a:spcPts val="0"/>
                        </a:spcAft>
                        <a:buFont typeface="+mj-lt"/>
                        <a:buAutoNum type="arabicPeriod"/>
                      </a:pPr>
                      <a:r>
                        <a:rPr lang="zh-CN" sz="1200" b="0" kern="100" dirty="0">
                          <a:effectLst/>
                          <a:sym typeface="+mn-ea"/>
                        </a:rPr>
                        <a:t>能感知和发现动植物的生长变化及其基本条件。</a:t>
                      </a:r>
                      <a:endParaRPr lang="zh-CN" sz="1200" b="0" kern="100" dirty="0">
                        <a:effectLst/>
                        <a:sym typeface="+mn-ea"/>
                      </a:endParaRPr>
                    </a:p>
                    <a:p>
                      <a:pPr marL="36195" lvl="0" indent="0" algn="just" fontAlgn="auto">
                        <a:lnSpc>
                          <a:spcPct val="150000"/>
                        </a:lnSpc>
                        <a:spcAft>
                          <a:spcPts val="0"/>
                        </a:spcAft>
                        <a:buFont typeface="+mj-lt"/>
                        <a:buAutoNum type="arabicPeriod"/>
                      </a:pPr>
                      <a:r>
                        <a:rPr lang="zh-CN" sz="1200" b="0" kern="100" dirty="0">
                          <a:effectLst/>
                          <a:sym typeface="+mn-ea"/>
                        </a:rPr>
                        <a:t>能感知和发现常见材料的溶解、传热等性质或用途。</a:t>
                      </a:r>
                      <a:endParaRPr lang="zh-CN" sz="1200" b="0" kern="100" dirty="0">
                        <a:effectLst/>
                        <a:sym typeface="+mn-ea"/>
                      </a:endParaRPr>
                    </a:p>
                    <a:p>
                      <a:pPr marL="36195" lvl="0" indent="0" algn="just" fontAlgn="auto">
                        <a:lnSpc>
                          <a:spcPct val="150000"/>
                        </a:lnSpc>
                        <a:spcAft>
                          <a:spcPts val="0"/>
                        </a:spcAft>
                        <a:buFont typeface="+mj-lt"/>
                        <a:buAutoNum type="arabicPeriod"/>
                      </a:pPr>
                      <a:r>
                        <a:rPr lang="zh-CN" sz="1200" b="0" kern="100" dirty="0">
                          <a:effectLst/>
                          <a:sym typeface="+mn-ea"/>
                        </a:rPr>
                        <a:t>能感知和发现简单物理现象，如物体形态或位置变化等。</a:t>
                      </a:r>
                      <a:endParaRPr lang="zh-CN" sz="1200" b="0" kern="100" dirty="0">
                        <a:effectLst/>
                        <a:sym typeface="+mn-ea"/>
                      </a:endParaRPr>
                    </a:p>
                    <a:p>
                      <a:pPr marL="36195" lvl="0" indent="0" algn="just" fontAlgn="auto">
                        <a:lnSpc>
                          <a:spcPct val="150000"/>
                        </a:lnSpc>
                        <a:spcAft>
                          <a:spcPts val="0"/>
                        </a:spcAft>
                        <a:buFont typeface="+mj-lt"/>
                        <a:buAutoNum type="arabicPeriod"/>
                      </a:pPr>
                      <a:r>
                        <a:rPr lang="zh-CN" sz="1200" b="0" kern="100" dirty="0">
                          <a:effectLst/>
                          <a:sym typeface="+mn-ea"/>
                        </a:rPr>
                        <a:t>能感知和发现不同季节的特点，体验季节对动植物和人的影响。</a:t>
                      </a:r>
                      <a:endParaRPr lang="zh-CN" sz="1200" b="0" kern="100" dirty="0">
                        <a:effectLst/>
                        <a:sym typeface="+mn-ea"/>
                      </a:endParaRPr>
                    </a:p>
                    <a:p>
                      <a:pPr marL="36195" lvl="0" indent="0" algn="just" fontAlgn="auto">
                        <a:lnSpc>
                          <a:spcPct val="150000"/>
                        </a:lnSpc>
                        <a:spcAft>
                          <a:spcPts val="0"/>
                        </a:spcAft>
                        <a:buFont typeface="+mj-lt"/>
                        <a:buAutoNum type="arabicPeriod"/>
                      </a:pPr>
                      <a:r>
                        <a:rPr lang="zh-CN" sz="1200" b="0" kern="100" dirty="0">
                          <a:effectLst/>
                          <a:sym typeface="+mn-ea"/>
                        </a:rPr>
                        <a:t>初步感知常用科技产品与自己生活的关系，知道科技产品有利也有弊。</a:t>
                      </a:r>
                      <a:endParaRPr lang="zh-CN" altLang="en-US" sz="1200" b="0" kern="100" dirty="0">
                        <a:effectLst/>
                        <a:latin typeface="Times New Roman" panose="02020603050405020304"/>
                        <a:ea typeface="宋体" panose="02010600030101010101" pitchFamily="2" charset="-122"/>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solidFill>
                      <a:srgbClr val="000000">
                        <a:alpha val="0"/>
                      </a:srgbClr>
                    </a:solidFill>
                  </a:tcPr>
                </a:tc>
                <a:tc>
                  <a:txBody>
                    <a:bodyPr/>
                    <a:lstStyle/>
                    <a:p>
                      <a:pPr marL="36195" lvl="0" indent="0" algn="just" fontAlgn="auto">
                        <a:lnSpc>
                          <a:spcPct val="150000"/>
                        </a:lnSpc>
                        <a:spcAft>
                          <a:spcPts val="0"/>
                        </a:spcAft>
                        <a:buFont typeface="+mj-lt"/>
                        <a:buAutoNum type="arabicPeriod"/>
                      </a:pPr>
                      <a:r>
                        <a:rPr lang="zh-CN" sz="1200" b="0" kern="100" dirty="0">
                          <a:effectLst/>
                          <a:sym typeface="+mn-ea"/>
                        </a:rPr>
                        <a:t>能察觉到动植物的外形特征、习性与生存环境的适应关系。</a:t>
                      </a:r>
                      <a:endParaRPr lang="zh-CN" sz="1200" b="0" kern="100" dirty="0">
                        <a:effectLst/>
                        <a:sym typeface="+mn-ea"/>
                      </a:endParaRPr>
                    </a:p>
                    <a:p>
                      <a:pPr marL="36195" lvl="0" indent="0" algn="just" fontAlgn="auto">
                        <a:lnSpc>
                          <a:spcPct val="150000"/>
                        </a:lnSpc>
                        <a:spcAft>
                          <a:spcPts val="0"/>
                        </a:spcAft>
                        <a:buFont typeface="+mj-lt"/>
                        <a:buAutoNum type="arabicPeriod"/>
                      </a:pPr>
                      <a:r>
                        <a:rPr lang="zh-CN" sz="1200" b="0" kern="100" dirty="0">
                          <a:effectLst/>
                          <a:sym typeface="+mn-ea"/>
                        </a:rPr>
                        <a:t>能发现常见物体的结构与功能之间的关系。</a:t>
                      </a:r>
                      <a:endParaRPr lang="zh-CN" sz="1200" b="0" kern="100" dirty="0">
                        <a:effectLst/>
                        <a:sym typeface="+mn-ea"/>
                      </a:endParaRPr>
                    </a:p>
                    <a:p>
                      <a:pPr marL="36195" lvl="0" indent="0" algn="just" fontAlgn="auto">
                        <a:lnSpc>
                          <a:spcPct val="150000"/>
                        </a:lnSpc>
                        <a:spcAft>
                          <a:spcPts val="0"/>
                        </a:spcAft>
                        <a:buFont typeface="+mj-lt"/>
                        <a:buAutoNum type="arabicPeriod"/>
                      </a:pPr>
                      <a:r>
                        <a:rPr lang="zh-CN" sz="1200" b="0" kern="100" dirty="0">
                          <a:effectLst/>
                          <a:sym typeface="+mn-ea"/>
                        </a:rPr>
                        <a:t>能探索并发现常见的物理现象产生的条件或影响因素，如影子、沉浮等。</a:t>
                      </a:r>
                      <a:endParaRPr lang="zh-CN" sz="1200" b="0" kern="100" dirty="0">
                        <a:effectLst/>
                        <a:sym typeface="+mn-ea"/>
                      </a:endParaRPr>
                    </a:p>
                    <a:p>
                      <a:pPr marL="36195" lvl="0" indent="0" algn="just" fontAlgn="auto">
                        <a:lnSpc>
                          <a:spcPct val="150000"/>
                        </a:lnSpc>
                        <a:spcAft>
                          <a:spcPts val="0"/>
                        </a:spcAft>
                        <a:buFont typeface="+mj-lt"/>
                        <a:buAutoNum type="arabicPeriod"/>
                      </a:pPr>
                      <a:r>
                        <a:rPr lang="zh-CN" sz="1200" b="0" kern="100" dirty="0">
                          <a:effectLst/>
                          <a:sym typeface="+mn-ea"/>
                        </a:rPr>
                        <a:t>感知并了解季节变化的周期性，知道变化的顺序。</a:t>
                      </a:r>
                      <a:endParaRPr lang="zh-CN" sz="1200" b="0" kern="100" dirty="0">
                        <a:effectLst/>
                        <a:sym typeface="+mn-ea"/>
                      </a:endParaRPr>
                    </a:p>
                    <a:p>
                      <a:pPr marL="36195" lvl="0" indent="0" algn="just" fontAlgn="auto">
                        <a:lnSpc>
                          <a:spcPct val="150000"/>
                        </a:lnSpc>
                        <a:spcAft>
                          <a:spcPts val="0"/>
                        </a:spcAft>
                        <a:buFont typeface="+mj-lt"/>
                        <a:buAutoNum type="arabicPeriod"/>
                      </a:pPr>
                      <a:r>
                        <a:rPr lang="zh-CN" sz="1200" b="0" kern="100" dirty="0">
                          <a:effectLst/>
                          <a:sym typeface="+mn-ea"/>
                        </a:rPr>
                        <a:t>初步了解人们的生活与自然环境的密切关系，知道尊重和珍惜生命，保护环境。</a:t>
                      </a:r>
                      <a:endParaRPr lang="zh-CN" altLang="en-US" sz="1200" b="0" kern="100" dirty="0">
                        <a:effectLst/>
                        <a:latin typeface="Times New Roman" panose="02020603050405020304"/>
                        <a:ea typeface="宋体" panose="02010600030101010101" pitchFamily="2" charset="-122"/>
                      </a:endParaRPr>
                    </a:p>
                  </a:txBody>
                  <a:tcPr marL="68580" marR="68580" marT="0" marB="0" anchor="ctr">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solidFill>
                      <a:srgbClr val="000000">
                        <a:alpha val="0"/>
                      </a:srgbClr>
                    </a:solidFill>
                  </a:tcPr>
                </a:tc>
              </a:tr>
            </a:tbl>
          </a:graphicData>
        </a:graphic>
      </p:graphicFrame>
      <p:grpSp>
        <p:nvGrpSpPr>
          <p:cNvPr id="3" name="组合 2"/>
          <p:cNvGrpSpPr/>
          <p:nvPr/>
        </p:nvGrpSpPr>
        <p:grpSpPr>
          <a:xfrm>
            <a:off x="953023" y="265259"/>
            <a:ext cx="11231880" cy="917575"/>
            <a:chOff x="953023" y="551189"/>
            <a:chExt cx="11231880" cy="917575"/>
          </a:xfrm>
        </p:grpSpPr>
        <p:sp>
          <p:nvSpPr>
            <p:cNvPr id="5" name="矩形 4"/>
            <p:cNvSpPr/>
            <p:nvPr/>
          </p:nvSpPr>
          <p:spPr>
            <a:xfrm>
              <a:off x="2863103" y="976639"/>
              <a:ext cx="932180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8"/>
            <p:cNvSpPr txBox="1">
              <a:spLocks noChangeArrowheads="1"/>
            </p:cNvSpPr>
            <p:nvPr/>
          </p:nvSpPr>
          <p:spPr bwMode="auto">
            <a:xfrm>
              <a:off x="953023" y="551189"/>
              <a:ext cx="182816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任务一</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7" name="TextBox 8"/>
            <p:cNvSpPr txBox="1">
              <a:spLocks noChangeArrowheads="1"/>
            </p:cNvSpPr>
            <p:nvPr/>
          </p:nvSpPr>
          <p:spPr bwMode="auto">
            <a:xfrm>
              <a:off x="953023" y="976639"/>
              <a:ext cx="1828800" cy="49212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学前儿童科学教育的目标</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53023" y="265259"/>
            <a:ext cx="11231880" cy="917575"/>
            <a:chOff x="953023" y="551189"/>
            <a:chExt cx="11231880" cy="917575"/>
          </a:xfrm>
        </p:grpSpPr>
        <p:sp>
          <p:nvSpPr>
            <p:cNvPr id="11" name="矩形 10"/>
            <p:cNvSpPr/>
            <p:nvPr/>
          </p:nvSpPr>
          <p:spPr>
            <a:xfrm>
              <a:off x="2980578" y="976639"/>
              <a:ext cx="920432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p:cNvSpPr txBox="1">
              <a:spLocks noChangeArrowheads="1"/>
            </p:cNvSpPr>
            <p:nvPr/>
          </p:nvSpPr>
          <p:spPr bwMode="auto">
            <a:xfrm>
              <a:off x="953023" y="551189"/>
              <a:ext cx="184975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rPr>
                <a:t>任务二</a:t>
              </a:r>
              <a:endParaRPr lang="en-US" altLang="zh-CN" sz="3200" dirty="0">
                <a:solidFill>
                  <a:srgbClr val="68B9A8"/>
                </a:solidFill>
                <a:latin typeface="华文新魏" panose="02010800040101010101" pitchFamily="2" charset="-122"/>
                <a:ea typeface="华文新魏" panose="02010800040101010101" pitchFamily="2" charset="-122"/>
                <a:sym typeface="Arial" panose="020B0604020202020204" pitchFamily="34" charset="0"/>
              </a:endParaRPr>
            </a:p>
          </p:txBody>
        </p:sp>
        <p:sp>
          <p:nvSpPr>
            <p:cNvPr id="13" name="TextBox 8"/>
            <p:cNvSpPr txBox="1">
              <a:spLocks noChangeArrowheads="1"/>
            </p:cNvSpPr>
            <p:nvPr/>
          </p:nvSpPr>
          <p:spPr bwMode="auto">
            <a:xfrm>
              <a:off x="953023" y="976639"/>
              <a:ext cx="1850390" cy="49212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rPr>
                <a:t>学前儿童科学教育的内容</a:t>
              </a:r>
              <a:endParaRPr lang="zh-CN" altLang="en-US" sz="1600" dirty="0">
                <a:solidFill>
                  <a:schemeClr val="bg1">
                    <a:lumMod val="65000"/>
                  </a:schemeClr>
                </a:solidFill>
                <a:latin typeface="华文新魏" panose="02010800040101010101" pitchFamily="2" charset="-122"/>
                <a:ea typeface="华文新魏" panose="02010800040101010101" pitchFamily="2" charset="-122"/>
                <a:sym typeface="Arial" panose="020B0604020202020204" pitchFamily="34" charset="0"/>
              </a:endParaRPr>
            </a:p>
          </p:txBody>
        </p:sp>
      </p:grpSp>
      <p:grpSp>
        <p:nvGrpSpPr>
          <p:cNvPr id="14" name="组合 13"/>
          <p:cNvGrpSpPr/>
          <p:nvPr/>
        </p:nvGrpSpPr>
        <p:grpSpPr>
          <a:xfrm>
            <a:off x="1223010" y="2122625"/>
            <a:ext cx="9369425" cy="2270305"/>
            <a:chOff x="1865754" y="4726065"/>
            <a:chExt cx="5008948" cy="1967514"/>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406196" cy="345595"/>
            </a:xfrm>
            <a:prstGeom prst="rect">
              <a:avLst/>
            </a:prstGeom>
            <a:noFill/>
          </p:spPr>
          <p:txBody>
            <a:bodyPr wrap="none" rtlCol="0">
              <a:spAutoFit/>
            </a:bodyPr>
            <a:lstStyle/>
            <a:p>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一、学前儿童科学教育内容选择的原则</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1359265"/>
            </a:xfrm>
            <a:prstGeom prst="rect">
              <a:avLst/>
            </a:prstGeom>
            <a:noFill/>
          </p:spPr>
          <p:txBody>
            <a:bodyPr wrap="square" rtlCol="0">
              <a:spAutoFit/>
            </a:bodyPr>
            <a:lstStyle/>
            <a:p>
              <a:pPr marL="36195" indent="406400" algn="just" fontAlgn="auto">
                <a:lnSpc>
                  <a:spcPct val="150000"/>
                </a:lnSpc>
                <a:buNone/>
                <a:extLst>
                  <a:ext uri="{35155182-B16C-46BC-9424-99874614C6A1}">
                    <wpsdc:indentchars xmlns:wpsdc="http://www.wps.cn/officeDocument/2017/drawingmlCustomData" val="200" checksum="1740828767"/>
                  </a:ext>
                </a:extLst>
              </a:pPr>
              <a:r>
                <a:rPr lang="zh-CN" altLang="en-US" sz="1600" b="1" dirty="0">
                  <a:solidFill>
                    <a:schemeClr val="accent5">
                      <a:lumMod val="75000"/>
                    </a:schemeClr>
                  </a:solidFill>
                  <a:latin typeface="宋体" panose="02010600030101010101" pitchFamily="2" charset="-122"/>
                  <a:sym typeface="+mn-ea"/>
                </a:rPr>
                <a:t>（一）科学性与启蒙性原则</a:t>
              </a:r>
              <a:endParaRPr lang="zh-CN" altLang="en-US" sz="1600" b="1" dirty="0">
                <a:solidFill>
                  <a:schemeClr val="accent5">
                    <a:lumMod val="75000"/>
                  </a:schemeClr>
                </a:solidFill>
                <a:latin typeface="宋体" panose="02010600030101010101" pitchFamily="2" charset="-122"/>
                <a:sym typeface="+mn-ea"/>
              </a:endParaRPr>
            </a:p>
            <a:p>
              <a:pPr marL="36195" indent="406400" algn="just" fontAlgn="auto">
                <a:lnSpc>
                  <a:spcPct val="150000"/>
                </a:lnSpc>
                <a:buNone/>
                <a:extLst>
                  <a:ext uri="{35155182-B16C-46BC-9424-99874614C6A1}">
                    <wpsdc:indentchars xmlns:wpsdc="http://www.wps.cn/officeDocument/2017/drawingmlCustomData" val="200" checksum="1740828767"/>
                  </a:ext>
                </a:extLst>
              </a:pPr>
              <a:r>
                <a:rPr lang="zh-CN" altLang="en-US" sz="1600" b="1" dirty="0">
                  <a:solidFill>
                    <a:schemeClr val="accent5">
                      <a:lumMod val="75000"/>
                    </a:schemeClr>
                  </a:solidFill>
                  <a:latin typeface="宋体" panose="02010600030101010101" pitchFamily="2" charset="-122"/>
                  <a:sym typeface="+mn-ea"/>
                </a:rPr>
                <a:t>（二）广泛性和多样性原则</a:t>
              </a:r>
              <a:endParaRPr lang="zh-CN" altLang="en-US" sz="1600" b="1" dirty="0">
                <a:solidFill>
                  <a:schemeClr val="accent5">
                    <a:lumMod val="75000"/>
                  </a:schemeClr>
                </a:solidFill>
                <a:latin typeface="宋体" panose="02010600030101010101" pitchFamily="2" charset="-122"/>
                <a:sym typeface="+mn-ea"/>
              </a:endParaRPr>
            </a:p>
            <a:p>
              <a:pPr marL="36195" indent="406400" algn="just" fontAlgn="auto">
                <a:lnSpc>
                  <a:spcPct val="150000"/>
                </a:lnSpc>
                <a:buNone/>
                <a:extLst>
                  <a:ext uri="{35155182-B16C-46BC-9424-99874614C6A1}">
                    <wpsdc:indentchars xmlns:wpsdc="http://www.wps.cn/officeDocument/2017/drawingmlCustomData" val="200" checksum="1740828767"/>
                  </a:ext>
                </a:extLst>
              </a:pPr>
              <a:r>
                <a:rPr lang="zh-CN" altLang="en-US" sz="1600" b="1" dirty="0">
                  <a:solidFill>
                    <a:schemeClr val="accent5">
                      <a:lumMod val="75000"/>
                    </a:schemeClr>
                  </a:solidFill>
                  <a:latin typeface="宋体" panose="02010600030101010101" pitchFamily="2" charset="-122"/>
                  <a:sym typeface="+mn-ea"/>
                </a:rPr>
                <a:t>（三）地方性和季节性原则</a:t>
              </a:r>
              <a:endParaRPr lang="zh-CN" altLang="en-US" sz="1600" b="1" dirty="0">
                <a:solidFill>
                  <a:schemeClr val="accent5">
                    <a:lumMod val="75000"/>
                  </a:schemeClr>
                </a:solidFill>
                <a:latin typeface="宋体" panose="02010600030101010101" pitchFamily="2" charset="-122"/>
                <a:sym typeface="+mn-ea"/>
              </a:endParaRPr>
            </a:p>
            <a:p>
              <a:pPr marL="36195" indent="406400" algn="just" fontAlgn="auto">
                <a:lnSpc>
                  <a:spcPct val="150000"/>
                </a:lnSpc>
                <a:buNone/>
                <a:extLst>
                  <a:ext uri="{35155182-B16C-46BC-9424-99874614C6A1}">
                    <wpsdc:indentchars xmlns:wpsdc="http://www.wps.cn/officeDocument/2017/drawingmlCustomData" val="200" checksum="1740828767"/>
                  </a:ext>
                </a:extLst>
              </a:pPr>
              <a:r>
                <a:rPr lang="zh-CN" altLang="en-US" sz="1600" b="1" dirty="0">
                  <a:solidFill>
                    <a:schemeClr val="accent5">
                      <a:lumMod val="75000"/>
                    </a:schemeClr>
                  </a:solidFill>
                  <a:latin typeface="宋体" panose="02010600030101010101" pitchFamily="2" charset="-122"/>
                  <a:sym typeface="+mn-ea"/>
                </a:rPr>
                <a:t>（四）先进性和民族性原则</a:t>
              </a:r>
              <a:endParaRPr lang="zh-CN" altLang="en-US" sz="1600" b="1" dirty="0">
                <a:solidFill>
                  <a:schemeClr val="accent5">
                    <a:lumMod val="75000"/>
                  </a:schemeClr>
                </a:solidFill>
                <a:latin typeface="宋体" panose="02010600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PA" val="v3.0.1"/>
</p:tagLst>
</file>

<file path=ppt/tags/tag10.xml><?xml version="1.0" encoding="utf-8"?>
<p:tagLst xmlns:p="http://schemas.openxmlformats.org/presentationml/2006/main">
  <p:tag name="KSO_WM_UNIT_TABLE_BEAUTIFY" val="smartTable{400984f6-8c87-48e3-95d9-98608909ad16}"/>
</p:tagLst>
</file>

<file path=ppt/tags/tag11.xml><?xml version="1.0" encoding="utf-8"?>
<p:tagLst xmlns:p="http://schemas.openxmlformats.org/presentationml/2006/main">
  <p:tag name="PA" val="v3.0.1"/>
</p:tagLst>
</file>

<file path=ppt/tags/tag12.xml><?xml version="1.0" encoding="utf-8"?>
<p:tagLst xmlns:p="http://schemas.openxmlformats.org/presentationml/2006/main">
  <p:tag name="PA" val="v3.0.1"/>
</p:tagLst>
</file>

<file path=ppt/tags/tag13.xml><?xml version="1.0" encoding="utf-8"?>
<p:tagLst xmlns:p="http://schemas.openxmlformats.org/presentationml/2006/main">
  <p:tag name="PA" val="v3.0.1"/>
</p:tagLst>
</file>

<file path=ppt/tags/tag14.xml><?xml version="1.0" encoding="utf-8"?>
<p:tagLst xmlns:p="http://schemas.openxmlformats.org/presentationml/2006/main">
  <p:tag name="PA" val="v3.0.1"/>
</p:tagLst>
</file>

<file path=ppt/tags/tag15.xml><?xml version="1.0" encoding="utf-8"?>
<p:tagLst xmlns:p="http://schemas.openxmlformats.org/presentationml/2006/main">
  <p:tag name="PA" val="v3.0.1"/>
</p:tagLst>
</file>

<file path=ppt/tags/tag16.xml><?xml version="1.0" encoding="utf-8"?>
<p:tagLst xmlns:p="http://schemas.openxmlformats.org/presentationml/2006/main">
  <p:tag name="PA" val="v3.0.1"/>
</p:tagLst>
</file>

<file path=ppt/tags/tag17.xml><?xml version="1.0" encoding="utf-8"?>
<p:tagLst xmlns:p="http://schemas.openxmlformats.org/presentationml/2006/main">
  <p:tag name="PA" val="v3.0.1"/>
</p:tagLst>
</file>

<file path=ppt/tags/tag18.xml><?xml version="1.0" encoding="utf-8"?>
<p:tagLst xmlns:p="http://schemas.openxmlformats.org/presentationml/2006/main">
  <p:tag name="PA" val="v3.0.1"/>
</p:tagLst>
</file>

<file path=ppt/tags/tag19.xml><?xml version="1.0" encoding="utf-8"?>
<p:tagLst xmlns:p="http://schemas.openxmlformats.org/presentationml/2006/main">
  <p:tag name="PA" val="v3.0.1"/>
</p:tagLst>
</file>

<file path=ppt/tags/tag2.xml><?xml version="1.0" encoding="utf-8"?>
<p:tagLst xmlns:p="http://schemas.openxmlformats.org/presentationml/2006/main">
  <p:tag name="PA" val="v3.0.1"/>
</p:tagLst>
</file>

<file path=ppt/tags/tag20.xml><?xml version="1.0" encoding="utf-8"?>
<p:tagLst xmlns:p="http://schemas.openxmlformats.org/presentationml/2006/main">
  <p:tag name="PA" val="v3.0.1"/>
</p:tagLst>
</file>

<file path=ppt/tags/tag21.xml><?xml version="1.0" encoding="utf-8"?>
<p:tagLst xmlns:p="http://schemas.openxmlformats.org/presentationml/2006/main">
  <p:tag name="PA" val="v3.0.1"/>
</p:tagLst>
</file>

<file path=ppt/tags/tag22.xml><?xml version="1.0" encoding="utf-8"?>
<p:tagLst xmlns:p="http://schemas.openxmlformats.org/presentationml/2006/main">
  <p:tag name="PA" val="v3.0.1"/>
</p:tagLst>
</file>

<file path=ppt/tags/tag23.xml><?xml version="1.0" encoding="utf-8"?>
<p:tagLst xmlns:p="http://schemas.openxmlformats.org/presentationml/2006/main">
  <p:tag name="PA" val="v3.0.1"/>
</p:tagLst>
</file>

<file path=ppt/tags/tag24.xml><?xml version="1.0" encoding="utf-8"?>
<p:tagLst xmlns:p="http://schemas.openxmlformats.org/presentationml/2006/main">
  <p:tag name="PA" val="v3.0.1"/>
</p:tagLst>
</file>

<file path=ppt/tags/tag25.xml><?xml version="1.0" encoding="utf-8"?>
<p:tagLst xmlns:p="http://schemas.openxmlformats.org/presentationml/2006/main">
  <p:tag name="PA" val="v3.0.1"/>
</p:tagLst>
</file>

<file path=ppt/tags/tag26.xml><?xml version="1.0" encoding="utf-8"?>
<p:tagLst xmlns:p="http://schemas.openxmlformats.org/presentationml/2006/main">
  <p:tag name="PA" val="v3.0.1"/>
</p:tagLst>
</file>

<file path=ppt/tags/tag27.xml><?xml version="1.0" encoding="utf-8"?>
<p:tagLst xmlns:p="http://schemas.openxmlformats.org/presentationml/2006/main">
  <p:tag name="PA" val="v3.0.1"/>
</p:tagLst>
</file>

<file path=ppt/tags/tag28.xml><?xml version="1.0" encoding="utf-8"?>
<p:tagLst xmlns:p="http://schemas.openxmlformats.org/presentationml/2006/main">
  <p:tag name="PA" val="v3.0.1"/>
</p:tagLst>
</file>

<file path=ppt/tags/tag29.xml><?xml version="1.0" encoding="utf-8"?>
<p:tagLst xmlns:p="http://schemas.openxmlformats.org/presentationml/2006/main">
  <p:tag name="PA" val="v3.0.1"/>
</p:tagLst>
</file>

<file path=ppt/tags/tag3.xml><?xml version="1.0" encoding="utf-8"?>
<p:tagLst xmlns:p="http://schemas.openxmlformats.org/presentationml/2006/main">
  <p:tag name="PA" val="v3.0.1"/>
</p:tagLst>
</file>

<file path=ppt/tags/tag30.xml><?xml version="1.0" encoding="utf-8"?>
<p:tagLst xmlns:p="http://schemas.openxmlformats.org/presentationml/2006/main">
  <p:tag name="PA" val="v3.0.1"/>
</p:tagLst>
</file>

<file path=ppt/tags/tag31.xml><?xml version="1.0" encoding="utf-8"?>
<p:tagLst xmlns:p="http://schemas.openxmlformats.org/presentationml/2006/main">
  <p:tag name="PA" val="v3.0.1"/>
</p:tagLst>
</file>

<file path=ppt/tags/tag32.xml><?xml version="1.0" encoding="utf-8"?>
<p:tagLst xmlns:p="http://schemas.openxmlformats.org/presentationml/2006/main">
  <p:tag name="PA" val="v3.0.1"/>
</p:tagLst>
</file>

<file path=ppt/tags/tag33.xml><?xml version="1.0" encoding="utf-8"?>
<p:tagLst xmlns:p="http://schemas.openxmlformats.org/presentationml/2006/main">
  <p:tag name="PA" val="v3.0.1"/>
</p:tagLst>
</file>

<file path=ppt/tags/tag34.xml><?xml version="1.0" encoding="utf-8"?>
<p:tagLst xmlns:p="http://schemas.openxmlformats.org/presentationml/2006/main">
  <p:tag name="PA" val="v3.0.1"/>
</p:tagLst>
</file>

<file path=ppt/tags/tag35.xml><?xml version="1.0" encoding="utf-8"?>
<p:tagLst xmlns:p="http://schemas.openxmlformats.org/presentationml/2006/main">
  <p:tag name="PA" val="v3.0.1"/>
</p:tagLst>
</file>

<file path=ppt/tags/tag36.xml><?xml version="1.0" encoding="utf-8"?>
<p:tagLst xmlns:p="http://schemas.openxmlformats.org/presentationml/2006/main">
  <p:tag name="PA" val="v3.0.1"/>
</p:tagLst>
</file>

<file path=ppt/tags/tag37.xml><?xml version="1.0" encoding="utf-8"?>
<p:tagLst xmlns:p="http://schemas.openxmlformats.org/presentationml/2006/main">
  <p:tag name="PA" val="v3.0.1"/>
</p:tagLst>
</file>

<file path=ppt/tags/tag38.xml><?xml version="1.0" encoding="utf-8"?>
<p:tagLst xmlns:p="http://schemas.openxmlformats.org/presentationml/2006/main">
  <p:tag name="PA" val="v3.0.1"/>
</p:tagLst>
</file>

<file path=ppt/tags/tag39.xml><?xml version="1.0" encoding="utf-8"?>
<p:tagLst xmlns:p="http://schemas.openxmlformats.org/presentationml/2006/main">
  <p:tag name="PA" val="v3.0.1"/>
</p:tagLst>
</file>

<file path=ppt/tags/tag4.xml><?xml version="1.0" encoding="utf-8"?>
<p:tagLst xmlns:p="http://schemas.openxmlformats.org/presentationml/2006/main">
  <p:tag name="PA" val="v3.0.1"/>
</p:tagLst>
</file>

<file path=ppt/tags/tag40.xml><?xml version="1.0" encoding="utf-8"?>
<p:tagLst xmlns:p="http://schemas.openxmlformats.org/presentationml/2006/main">
  <p:tag name="PA" val="v3.0.1"/>
</p:tagLst>
</file>

<file path=ppt/tags/tag41.xml><?xml version="1.0" encoding="utf-8"?>
<p:tagLst xmlns:p="http://schemas.openxmlformats.org/presentationml/2006/main">
  <p:tag name="PA" val="v3.0.1"/>
</p:tagLst>
</file>

<file path=ppt/tags/tag5.xml><?xml version="1.0" encoding="utf-8"?>
<p:tagLst xmlns:p="http://schemas.openxmlformats.org/presentationml/2006/main">
  <p:tag name="PA" val="v3.0.1"/>
</p:tagLst>
</file>

<file path=ppt/tags/tag6.xml><?xml version="1.0" encoding="utf-8"?>
<p:tagLst xmlns:p="http://schemas.openxmlformats.org/presentationml/2006/main">
  <p:tag name="PA" val="v3.0.1"/>
</p:tagLst>
</file>

<file path=ppt/tags/tag7.xml><?xml version="1.0" encoding="utf-8"?>
<p:tagLst xmlns:p="http://schemas.openxmlformats.org/presentationml/2006/main">
  <p:tag name="PA" val="v3.0.1"/>
</p:tagLst>
</file>

<file path=ppt/tags/tag8.xml><?xml version="1.0" encoding="utf-8"?>
<p:tagLst xmlns:p="http://schemas.openxmlformats.org/presentationml/2006/main">
  <p:tag name="PA" val="v3.0.1"/>
</p:tagLst>
</file>

<file path=ppt/tags/tag9.xml><?xml version="1.0" encoding="utf-8"?>
<p:tagLst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3121</Words>
  <Application>WPS 演示</Application>
  <PresentationFormat>自定义</PresentationFormat>
  <Paragraphs>346</Paragraphs>
  <Slides>20</Slides>
  <Notes>20</Notes>
  <HiddenSlides>0</HiddenSlides>
  <MMClips>0</MMClips>
  <ScaleCrop>false</ScaleCrop>
  <HeadingPairs>
    <vt:vector size="6" baseType="variant">
      <vt:variant>
        <vt:lpstr>已用的字体</vt:lpstr>
      </vt:variant>
      <vt:variant>
        <vt:i4>22</vt:i4>
      </vt:variant>
      <vt:variant>
        <vt:lpstr>主题</vt:lpstr>
      </vt:variant>
      <vt:variant>
        <vt:i4>10</vt:i4>
      </vt:variant>
      <vt:variant>
        <vt:lpstr>幻灯片标题</vt:lpstr>
      </vt:variant>
      <vt:variant>
        <vt:i4>20</vt:i4>
      </vt:variant>
    </vt:vector>
  </HeadingPairs>
  <TitlesOfParts>
    <vt:vector size="52" baseType="lpstr">
      <vt:lpstr>Arial</vt:lpstr>
      <vt:lpstr>宋体</vt:lpstr>
      <vt:lpstr>Wingdings</vt:lpstr>
      <vt:lpstr>Calibri</vt:lpstr>
      <vt:lpstr>Impact</vt:lpstr>
      <vt:lpstr>Signika</vt:lpstr>
      <vt:lpstr>Segoe Print</vt:lpstr>
      <vt:lpstr>Open Sans Extrabold</vt:lpstr>
      <vt:lpstr>LiHei Pro</vt:lpstr>
      <vt:lpstr>迷你简汉真广标</vt:lpstr>
      <vt:lpstr>ITC Avant Garde Std Bk</vt:lpstr>
      <vt:lpstr>Century Gothic</vt:lpstr>
      <vt:lpstr>华文新魏</vt:lpstr>
      <vt:lpstr>仿宋_GB2312</vt:lpstr>
      <vt:lpstr>仿宋</vt:lpstr>
      <vt:lpstr>微软雅黑</vt:lpstr>
      <vt:lpstr>Wingdings</vt:lpstr>
      <vt:lpstr>Lato Regular</vt:lpstr>
      <vt:lpstr>Times New Roman</vt:lpstr>
      <vt:lpstr>Arial Unicode MS</vt:lpstr>
      <vt:lpstr>等线</vt:lpstr>
      <vt:lpstr>等线 Light</vt:lpstr>
      <vt:lpstr>Office 主题​​</vt:lpstr>
      <vt:lpstr>1_Office Theme</vt:lpstr>
      <vt:lpstr>2_Office Theme</vt:lpstr>
      <vt:lpstr>3_Office Theme</vt:lpstr>
      <vt:lpstr>4_Office Theme</vt:lpstr>
      <vt:lpstr>5_Office Theme</vt:lpstr>
      <vt:lpstr>6_Office Theme</vt:lpstr>
      <vt:lpstr>7_Office Theme</vt:lpstr>
      <vt:lpstr>8_Office Theme</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商务ppt</dc:title>
  <dc:creator>lzj</dc:creator>
  <cp:lastModifiedBy>老学生一枚</cp:lastModifiedBy>
  <cp:revision>3202</cp:revision>
  <dcterms:created xsi:type="dcterms:W3CDTF">2015-12-01T09:06:00Z</dcterms:created>
  <dcterms:modified xsi:type="dcterms:W3CDTF">2021-08-18T01:43:04Z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2052-11.1.0.10650</vt:lpwstr>
  </property>
  <property fmtid="{D5CDD505-2E9C-101B-9397-08002B2CF9AE}" pid="3" name="ICV">
    <vt:lpwstr>3870DF3F0F354E1D935421AFCB96045B</vt:lpwstr>
  </property>
</Properties>
</file>